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60" r:id="rId5"/>
    <p:sldId id="257" r:id="rId6"/>
    <p:sldId id="303" r:id="rId7"/>
    <p:sldId id="282" r:id="rId8"/>
    <p:sldId id="280" r:id="rId9"/>
    <p:sldId id="293" r:id="rId10"/>
    <p:sldId id="309" r:id="rId11"/>
    <p:sldId id="306" r:id="rId12"/>
    <p:sldId id="307" r:id="rId13"/>
    <p:sldId id="312" r:id="rId14"/>
    <p:sldId id="310" r:id="rId15"/>
    <p:sldId id="313" r:id="rId16"/>
    <p:sldId id="314" r:id="rId17"/>
    <p:sldId id="294" r:id="rId18"/>
    <p:sldId id="1471" r:id="rId19"/>
    <p:sldId id="1586" r:id="rId20"/>
    <p:sldId id="1587" r:id="rId21"/>
    <p:sldId id="1588" r:id="rId22"/>
    <p:sldId id="4178" r:id="rId23"/>
    <p:sldId id="1590" r:id="rId24"/>
    <p:sldId id="1589" r:id="rId25"/>
    <p:sldId id="1595" r:id="rId26"/>
    <p:sldId id="1591" r:id="rId27"/>
    <p:sldId id="1594" r:id="rId28"/>
    <p:sldId id="1593" r:id="rId29"/>
    <p:sldId id="302" r:id="rId30"/>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EE0"/>
    <a:srgbClr val="5269AE"/>
    <a:srgbClr val="009999"/>
    <a:srgbClr val="282D55"/>
    <a:srgbClr val="63D6B4"/>
    <a:srgbClr val="84FFC7"/>
    <a:srgbClr val="FC7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FA5CA-EDB5-4D17-9C6A-CBB8C03B88B0}" v="2558" dt="2023-09-21T01:34:29.501"/>
    <p1510:client id="{296ECD5E-15EA-46A6-8DAB-73C2D33F6384}" v="243" dt="2023-09-21T08:58:32.112"/>
    <p1510:client id="{E0B50398-4979-46BC-A72D-442FA5D6CA21}" v="966" dt="2023-09-20T21:09:05.67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image" Target="../media/image14.svg"/><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image" Target="../media/image14.svg"/><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32D88-79B6-4B4F-A8A4-72E2CE3C3944}"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CO"/>
        </a:p>
      </dgm:t>
    </dgm:pt>
    <dgm:pt modelId="{F551A60E-C236-4230-BE7F-35A480C43A6F}">
      <dgm:prSet custT="1"/>
      <dgm:spPr/>
      <dgm:t>
        <a:bodyPr/>
        <a:lstStyle/>
        <a:p>
          <a:r>
            <a:rPr lang="es-CO" sz="1100" kern="1200">
              <a:solidFill>
                <a:srgbClr val="242852">
                  <a:hueOff val="0"/>
                  <a:satOff val="0"/>
                  <a:lumOff val="0"/>
                  <a:alphaOff val="0"/>
                </a:srgbClr>
              </a:solidFill>
              <a:latin typeface="Arial" panose="020B0604020202020204"/>
              <a:ea typeface="+mn-ea"/>
              <a:cs typeface="+mn-cs"/>
            </a:rPr>
            <a:t>Deberá abrirse  sólo </a:t>
          </a:r>
          <a:r>
            <a:rPr lang="es-CO" sz="1100" kern="1200"/>
            <a:t>en entidades bancarias vigiladas por la Súper Financiera de Colombia.</a:t>
          </a:r>
        </a:p>
      </dgm:t>
    </dgm:pt>
    <dgm:pt modelId="{CE92D11E-7EC1-4CCF-B990-27F9F483EEDB}" type="parTrans" cxnId="{512ECBC6-6881-4A03-B0E7-EEBB609E0573}">
      <dgm:prSet/>
      <dgm:spPr/>
      <dgm:t>
        <a:bodyPr/>
        <a:lstStyle/>
        <a:p>
          <a:endParaRPr lang="es-CO" sz="2400"/>
        </a:p>
      </dgm:t>
    </dgm:pt>
    <dgm:pt modelId="{80884803-18FE-4BA2-BB1C-672A973D856F}" type="sibTrans" cxnId="{512ECBC6-6881-4A03-B0E7-EEBB609E0573}">
      <dgm:prSet/>
      <dgm:spPr/>
      <dgm:t>
        <a:bodyPr/>
        <a:lstStyle/>
        <a:p>
          <a:endParaRPr lang="es-CO" sz="2400"/>
        </a:p>
      </dgm:t>
    </dgm:pt>
    <dgm:pt modelId="{CF9C98E2-F1F2-4A2E-8E94-A513454F3A63}">
      <dgm:prSet custT="1"/>
      <dgm:spPr/>
      <dgm:t>
        <a:bodyPr/>
        <a:lstStyle/>
        <a:p>
          <a:r>
            <a:rPr lang="es-CO" sz="1100"/>
            <a:t>Recibirá sólo recursos de la ADRES para el funcionamiento de los equipos de salud Territorial.</a:t>
          </a:r>
        </a:p>
      </dgm:t>
    </dgm:pt>
    <dgm:pt modelId="{37E3826F-F3D0-4E63-8327-5F8539F9DA4E}" type="parTrans" cxnId="{D49C40A3-75E9-4CBC-A29A-72463E47D98A}">
      <dgm:prSet/>
      <dgm:spPr/>
      <dgm:t>
        <a:bodyPr/>
        <a:lstStyle/>
        <a:p>
          <a:endParaRPr lang="es-CO" sz="2400"/>
        </a:p>
      </dgm:t>
    </dgm:pt>
    <dgm:pt modelId="{E9136137-5243-4872-AB7C-729ED8BF1EBD}" type="sibTrans" cxnId="{D49C40A3-75E9-4CBC-A29A-72463E47D98A}">
      <dgm:prSet/>
      <dgm:spPr/>
      <dgm:t>
        <a:bodyPr/>
        <a:lstStyle/>
        <a:p>
          <a:endParaRPr lang="es-CO" sz="2400"/>
        </a:p>
      </dgm:t>
    </dgm:pt>
    <dgm:pt modelId="{D81F1783-626E-40A2-9CA4-DC9B50CAC4B6}">
      <dgm:prSet custT="1"/>
      <dgm:spPr/>
      <dgm:t>
        <a:bodyPr/>
        <a:lstStyle/>
        <a:p>
          <a:r>
            <a:rPr lang="es-CO" sz="1100"/>
            <a:t>Deberá estar marcada como exenta de todo tipo de gravámenes, tasas y contribuciones.</a:t>
          </a:r>
        </a:p>
      </dgm:t>
    </dgm:pt>
    <dgm:pt modelId="{C59EEE77-4198-4913-80D2-96E37172FDC2}" type="parTrans" cxnId="{0325ABB8-9CD5-4DC7-8B19-567735C10554}">
      <dgm:prSet/>
      <dgm:spPr/>
      <dgm:t>
        <a:bodyPr/>
        <a:lstStyle/>
        <a:p>
          <a:endParaRPr lang="es-CO" sz="2400"/>
        </a:p>
      </dgm:t>
    </dgm:pt>
    <dgm:pt modelId="{0A270FEA-8AB3-4157-B888-CEFC717AB5B8}" type="sibTrans" cxnId="{0325ABB8-9CD5-4DC7-8B19-567735C10554}">
      <dgm:prSet/>
      <dgm:spPr/>
      <dgm:t>
        <a:bodyPr/>
        <a:lstStyle/>
        <a:p>
          <a:endParaRPr lang="es-CO" sz="2400"/>
        </a:p>
      </dgm:t>
    </dgm:pt>
    <dgm:pt modelId="{F6EBC86E-33C0-4B11-AFF1-EE11C907F901}">
      <dgm:prSet custT="1"/>
      <dgm:spPr/>
      <dgm:t>
        <a:bodyPr/>
        <a:lstStyle/>
        <a:p>
          <a:r>
            <a:rPr lang="es-CO" sz="1100"/>
            <a:t>Se podrán sustituir las cuentas maestras una (1) vez por año en el marco de la emergencia.</a:t>
          </a:r>
        </a:p>
      </dgm:t>
    </dgm:pt>
    <dgm:pt modelId="{2883A350-F9AC-4C35-9500-2580C7693EF6}" type="parTrans" cxnId="{2D041E10-6DA8-4CC5-8E95-DDED5B4D8F02}">
      <dgm:prSet/>
      <dgm:spPr/>
      <dgm:t>
        <a:bodyPr/>
        <a:lstStyle/>
        <a:p>
          <a:endParaRPr lang="es-CO" sz="2400"/>
        </a:p>
      </dgm:t>
    </dgm:pt>
    <dgm:pt modelId="{D40A9F58-E0A8-43E7-BC01-203779A8C6CE}" type="sibTrans" cxnId="{2D041E10-6DA8-4CC5-8E95-DDED5B4D8F02}">
      <dgm:prSet/>
      <dgm:spPr/>
      <dgm:t>
        <a:bodyPr/>
        <a:lstStyle/>
        <a:p>
          <a:endParaRPr lang="es-CO" sz="2400"/>
        </a:p>
      </dgm:t>
    </dgm:pt>
    <dgm:pt modelId="{56EAB6FA-7669-412D-A14A-D93340FBB116}">
      <dgm:prSet custT="1"/>
      <dgm:spPr/>
      <dgm:t>
        <a:bodyPr/>
        <a:lstStyle/>
        <a:p>
          <a:r>
            <a:rPr lang="es-CO" sz="1100"/>
            <a:t>Se debitará solamente a cuentas beneficiarias de propiedad de la IPS o la ADRES (finalizada la emergencia).</a:t>
          </a:r>
        </a:p>
      </dgm:t>
    </dgm:pt>
    <dgm:pt modelId="{67D5B690-CFA9-4290-9F55-0B691A16B512}" type="parTrans" cxnId="{E85767DF-51EA-403E-A51D-9CD04469F8D4}">
      <dgm:prSet/>
      <dgm:spPr/>
      <dgm:t>
        <a:bodyPr/>
        <a:lstStyle/>
        <a:p>
          <a:endParaRPr lang="es-CO" sz="2400"/>
        </a:p>
      </dgm:t>
    </dgm:pt>
    <dgm:pt modelId="{AC7A9251-B8F1-4BFC-BCB9-46FF3616AD57}" type="sibTrans" cxnId="{E85767DF-51EA-403E-A51D-9CD04469F8D4}">
      <dgm:prSet/>
      <dgm:spPr/>
      <dgm:t>
        <a:bodyPr/>
        <a:lstStyle/>
        <a:p>
          <a:endParaRPr lang="es-CO" sz="2400"/>
        </a:p>
      </dgm:t>
    </dgm:pt>
    <dgm:pt modelId="{866A9831-9DC1-42C6-BCC7-42C0E8D24F74}">
      <dgm:prSet custT="1"/>
      <dgm:spPr/>
      <dgm:t>
        <a:bodyPr/>
        <a:lstStyle/>
        <a:p>
          <a:r>
            <a:rPr lang="es-CO" sz="1100" kern="1200"/>
            <a:t>La IPS es responsable de registrar las cuentas </a:t>
          </a:r>
          <a:r>
            <a:rPr lang="es-CO" sz="1100" kern="1200">
              <a:solidFill>
                <a:srgbClr val="242852">
                  <a:hueOff val="0"/>
                  <a:satOff val="0"/>
                  <a:lumOff val="0"/>
                  <a:alphaOff val="0"/>
                </a:srgbClr>
              </a:solidFill>
              <a:latin typeface="Arial" panose="020B0604020202020204"/>
              <a:ea typeface="+mn-ea"/>
              <a:cs typeface="+mn-cs"/>
            </a:rPr>
            <a:t>beneficiarias- “Cuentas propias y  ADRES”.</a:t>
          </a:r>
        </a:p>
      </dgm:t>
    </dgm:pt>
    <dgm:pt modelId="{171FCAAD-2668-4B1D-ACEF-43D0A6FDCECE}" type="parTrans" cxnId="{DEC4237A-11A6-4971-9A1D-04C64167A4BD}">
      <dgm:prSet/>
      <dgm:spPr/>
      <dgm:t>
        <a:bodyPr/>
        <a:lstStyle/>
        <a:p>
          <a:endParaRPr lang="es-CO" sz="2400"/>
        </a:p>
      </dgm:t>
    </dgm:pt>
    <dgm:pt modelId="{9CDE5FD5-D86F-4BCA-8A62-3ABDD50CA898}" type="sibTrans" cxnId="{DEC4237A-11A6-4971-9A1D-04C64167A4BD}">
      <dgm:prSet/>
      <dgm:spPr/>
      <dgm:t>
        <a:bodyPr/>
        <a:lstStyle/>
        <a:p>
          <a:endParaRPr lang="es-CO" sz="2400"/>
        </a:p>
      </dgm:t>
    </dgm:pt>
    <dgm:pt modelId="{94ECC812-9048-4E93-948C-6017AD5972C0}">
      <dgm:prSet custT="1"/>
      <dgm:spPr/>
      <dgm:t>
        <a:bodyPr/>
        <a:lstStyle/>
        <a:p>
          <a:r>
            <a:rPr lang="es-CO" sz="1100"/>
            <a:t>Permitirá solamente transferencias electrónicas, se bloquean otros medios de recaudo y pago (cheques, tarjetas de crédito, débito, </a:t>
          </a:r>
          <a:r>
            <a:rPr lang="es-CO" sz="1100" err="1"/>
            <a:t>etc</a:t>
          </a:r>
          <a:r>
            <a:rPr lang="es-CO" sz="1100"/>
            <a:t>).</a:t>
          </a:r>
        </a:p>
      </dgm:t>
    </dgm:pt>
    <dgm:pt modelId="{C752C847-1984-49C5-A607-4368C13F6A6D}" type="parTrans" cxnId="{6414F690-7912-429C-BCC4-ED319B5862E4}">
      <dgm:prSet/>
      <dgm:spPr/>
      <dgm:t>
        <a:bodyPr/>
        <a:lstStyle/>
        <a:p>
          <a:endParaRPr lang="es-CO" sz="2400"/>
        </a:p>
      </dgm:t>
    </dgm:pt>
    <dgm:pt modelId="{CC3B35E8-BB88-4CCA-BD57-086B89B7035D}" type="sibTrans" cxnId="{6414F690-7912-429C-BCC4-ED319B5862E4}">
      <dgm:prSet/>
      <dgm:spPr/>
      <dgm:t>
        <a:bodyPr/>
        <a:lstStyle/>
        <a:p>
          <a:endParaRPr lang="es-CO" sz="2400"/>
        </a:p>
      </dgm:t>
    </dgm:pt>
    <dgm:pt modelId="{1E98715E-8379-41E8-9EFF-1C2AAAE42B33}">
      <dgm:prSet custT="1"/>
      <dgm:spPr/>
      <dgm:t>
        <a:bodyPr/>
        <a:lstStyle/>
        <a:p>
          <a:r>
            <a:rPr lang="es-CO" sz="1100" kern="1200"/>
            <a:t>La entidad bancaria deberá enviar los extractos </a:t>
          </a:r>
          <a:r>
            <a:rPr lang="es-CO" sz="1100" kern="1200">
              <a:solidFill>
                <a:srgbClr val="242852">
                  <a:hueOff val="0"/>
                  <a:satOff val="0"/>
                  <a:lumOff val="0"/>
                  <a:alphaOff val="0"/>
                </a:srgbClr>
              </a:solidFill>
              <a:latin typeface="Arial" panose="020B0604020202020204"/>
              <a:ea typeface="+mn-ea"/>
              <a:cs typeface="+mn-cs"/>
            </a:rPr>
            <a:t>mensuales a la ADRES, en los </a:t>
          </a:r>
          <a:r>
            <a:rPr lang="es-CO" sz="1100" kern="1200"/>
            <a:t>primeros 5 días hábiles del mes siguiente.</a:t>
          </a:r>
        </a:p>
      </dgm:t>
    </dgm:pt>
    <dgm:pt modelId="{E6748FDC-904C-4EC1-A41D-B424DF39770F}" type="parTrans" cxnId="{A9CC0452-A8F6-4A80-BDA2-C0FF60F684C3}">
      <dgm:prSet/>
      <dgm:spPr/>
      <dgm:t>
        <a:bodyPr/>
        <a:lstStyle/>
        <a:p>
          <a:endParaRPr lang="es-CO" sz="2400"/>
        </a:p>
      </dgm:t>
    </dgm:pt>
    <dgm:pt modelId="{41407CF7-253D-4D26-92D0-18D8C1F2851E}" type="sibTrans" cxnId="{A9CC0452-A8F6-4A80-BDA2-C0FF60F684C3}">
      <dgm:prSet/>
      <dgm:spPr/>
      <dgm:t>
        <a:bodyPr/>
        <a:lstStyle/>
        <a:p>
          <a:endParaRPr lang="es-CO" sz="2400"/>
        </a:p>
      </dgm:t>
    </dgm:pt>
    <dgm:pt modelId="{FBD4D3CD-C00F-4AE8-B6EE-2561A2391051}">
      <dgm:prSet custT="1"/>
      <dgm:spPr/>
      <dgm:t>
        <a:bodyPr/>
        <a:lstStyle/>
        <a:p>
          <a:r>
            <a:rPr lang="es-CO" sz="1100"/>
            <a:t>Después de finalizar la emergencia, los recursos que no hayan sido comprometidos se reintegrarán a la ADRES con sus respectivos intereses.</a:t>
          </a:r>
        </a:p>
      </dgm:t>
    </dgm:pt>
    <dgm:pt modelId="{407D950B-3B59-45F0-81F7-A4BBFA197F9C}" type="parTrans" cxnId="{A5C7957E-99A5-4F0E-82F8-FB008F2D3B36}">
      <dgm:prSet/>
      <dgm:spPr/>
      <dgm:t>
        <a:bodyPr/>
        <a:lstStyle/>
        <a:p>
          <a:endParaRPr lang="es-CO" sz="2400"/>
        </a:p>
      </dgm:t>
    </dgm:pt>
    <dgm:pt modelId="{13A9626E-613B-4038-87FE-6A6BD569FA39}" type="sibTrans" cxnId="{A5C7957E-99A5-4F0E-82F8-FB008F2D3B36}">
      <dgm:prSet/>
      <dgm:spPr/>
      <dgm:t>
        <a:bodyPr/>
        <a:lstStyle/>
        <a:p>
          <a:endParaRPr lang="es-CO" sz="2400"/>
        </a:p>
      </dgm:t>
    </dgm:pt>
    <dgm:pt modelId="{A8515825-D6CB-4F17-AC52-EAA0A9C97834}">
      <dgm:prSet custT="1"/>
      <dgm:spPr/>
      <dgm:t>
        <a:bodyPr/>
        <a:lstStyle/>
        <a:p>
          <a:r>
            <a:rPr lang="es-CO" sz="1100"/>
            <a:t>Son inembargables tienen destinación específica y no podrán ser dirigidas a fines diferentes a los previstos constitucional y legalmente.</a:t>
          </a:r>
        </a:p>
      </dgm:t>
    </dgm:pt>
    <dgm:pt modelId="{FBBABDF7-7B85-4DAF-83DE-AD065EF9124D}" type="parTrans" cxnId="{4F166E11-7C00-4F51-921B-4F8A0CD18319}">
      <dgm:prSet/>
      <dgm:spPr/>
      <dgm:t>
        <a:bodyPr/>
        <a:lstStyle/>
        <a:p>
          <a:endParaRPr lang="es-CO" sz="2400"/>
        </a:p>
      </dgm:t>
    </dgm:pt>
    <dgm:pt modelId="{C8DD29A7-13F3-4A5B-B992-F96A37F44F58}" type="sibTrans" cxnId="{4F166E11-7C00-4F51-921B-4F8A0CD18319}">
      <dgm:prSet/>
      <dgm:spPr/>
      <dgm:t>
        <a:bodyPr/>
        <a:lstStyle/>
        <a:p>
          <a:endParaRPr lang="es-CO" sz="2400"/>
        </a:p>
      </dgm:t>
    </dgm:pt>
    <dgm:pt modelId="{705614FE-9587-4105-8D72-B149F66A41EC}" type="pres">
      <dgm:prSet presAssocID="{19B32D88-79B6-4B4F-A8A4-72E2CE3C3944}" presName="linearFlow" presStyleCnt="0">
        <dgm:presLayoutVars>
          <dgm:dir/>
          <dgm:resizeHandles val="exact"/>
        </dgm:presLayoutVars>
      </dgm:prSet>
      <dgm:spPr/>
    </dgm:pt>
    <dgm:pt modelId="{6EE4731C-BD67-4DDA-80D3-D79C990E3721}" type="pres">
      <dgm:prSet presAssocID="{F551A60E-C236-4230-BE7F-35A480C43A6F}" presName="composite" presStyleCnt="0"/>
      <dgm:spPr/>
    </dgm:pt>
    <dgm:pt modelId="{70297942-7F8E-4F0C-907B-46E2DB46E745}" type="pres">
      <dgm:prSet presAssocID="{F551A60E-C236-4230-BE7F-35A480C43A6F}" presName="imgShp" presStyleLbl="fgImgPlace1" presStyleIdx="0" presStyleCnt="10" custLinFactX="-126684" custLinFactNeighborX="-200000" custLinFactNeighborY="-24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nco contorno"/>
        </a:ext>
      </dgm:extLst>
    </dgm:pt>
    <dgm:pt modelId="{E48246FD-09A3-4770-8C9E-7FEFEBFDF9ED}" type="pres">
      <dgm:prSet presAssocID="{F551A60E-C236-4230-BE7F-35A480C43A6F}" presName="txShp" presStyleLbl="node1" presStyleIdx="0" presStyleCnt="10" custLinFactNeighborX="-14737" custLinFactNeighborY="4840">
        <dgm:presLayoutVars>
          <dgm:bulletEnabled val="1"/>
        </dgm:presLayoutVars>
      </dgm:prSet>
      <dgm:spPr/>
    </dgm:pt>
    <dgm:pt modelId="{D1FBFB0B-CCA5-42F0-AEB7-4A5050E5C32F}" type="pres">
      <dgm:prSet presAssocID="{80884803-18FE-4BA2-BB1C-672A973D856F}" presName="spacing" presStyleCnt="0"/>
      <dgm:spPr/>
    </dgm:pt>
    <dgm:pt modelId="{D8DC89B8-5724-4EF0-9111-E843EB4AE7E2}" type="pres">
      <dgm:prSet presAssocID="{CF9C98E2-F1F2-4A2E-8E94-A513454F3A63}" presName="composite" presStyleCnt="0"/>
      <dgm:spPr/>
    </dgm:pt>
    <dgm:pt modelId="{459F0948-9D6D-4439-BDC0-BB469CC4119A}" type="pres">
      <dgm:prSet presAssocID="{CF9C98E2-F1F2-4A2E-8E94-A513454F3A63}" presName="imgShp" presStyleLbl="fgImgPlace1" presStyleIdx="1" presStyleCnt="10" custLinFactX="160769" custLinFactNeighborX="200000" custLinFactNeighborY="-96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trás con relleno sólido"/>
        </a:ext>
      </dgm:extLst>
    </dgm:pt>
    <dgm:pt modelId="{41E24D02-7A4F-4E72-B6BE-58ADB4F88F2E}" type="pres">
      <dgm:prSet presAssocID="{CF9C98E2-F1F2-4A2E-8E94-A513454F3A63}" presName="txShp" presStyleLbl="node1" presStyleIdx="1" presStyleCnt="10" custLinFactNeighborX="26684">
        <dgm:presLayoutVars>
          <dgm:bulletEnabled val="1"/>
        </dgm:presLayoutVars>
      </dgm:prSet>
      <dgm:spPr/>
    </dgm:pt>
    <dgm:pt modelId="{6A2DCDE8-EFCC-4BC7-BFC0-960AD5E6A2BB}" type="pres">
      <dgm:prSet presAssocID="{E9136137-5243-4872-AB7C-729ED8BF1EBD}" presName="spacing" presStyleCnt="0"/>
      <dgm:spPr/>
    </dgm:pt>
    <dgm:pt modelId="{62C64387-3EB1-4805-9EC5-222DC9B0964E}" type="pres">
      <dgm:prSet presAssocID="{D81F1783-626E-40A2-9CA4-DC9B50CAC4B6}" presName="composite" presStyleCnt="0"/>
      <dgm:spPr/>
    </dgm:pt>
    <dgm:pt modelId="{46AD89A3-BDFB-4BF8-B37B-4AB1A4932068}" type="pres">
      <dgm:prSet presAssocID="{D81F1783-626E-40A2-9CA4-DC9B50CAC4B6}" presName="imgShp" presStyleLbl="fgImgPlace1" presStyleIdx="2" presStyleCnt="10" custLinFactX="-127839" custLinFactNeighborX="-200000" custLinFactNeighborY="-1695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dvertencia con relleno sólido"/>
        </a:ext>
      </dgm:extLst>
    </dgm:pt>
    <dgm:pt modelId="{06999EE2-D250-458F-B4B8-A3C0EF56C940}" type="pres">
      <dgm:prSet presAssocID="{D81F1783-626E-40A2-9CA4-DC9B50CAC4B6}" presName="txShp" presStyleLbl="node1" presStyleIdx="2" presStyleCnt="10" custLinFactNeighborX="-14607" custLinFactNeighborY="-4843">
        <dgm:presLayoutVars>
          <dgm:bulletEnabled val="1"/>
        </dgm:presLayoutVars>
      </dgm:prSet>
      <dgm:spPr/>
    </dgm:pt>
    <dgm:pt modelId="{5F89ACA8-47F7-452A-93C1-3FE7CC53A968}" type="pres">
      <dgm:prSet presAssocID="{0A270FEA-8AB3-4157-B888-CEFC717AB5B8}" presName="spacing" presStyleCnt="0"/>
      <dgm:spPr/>
    </dgm:pt>
    <dgm:pt modelId="{4C39C7DE-2AB6-4C3B-96A1-441C7F1687E2}" type="pres">
      <dgm:prSet presAssocID="{F6EBC86E-33C0-4B11-AFF1-EE11C907F901}" presName="composite" presStyleCnt="0"/>
      <dgm:spPr/>
    </dgm:pt>
    <dgm:pt modelId="{433B3C7E-2A5E-4E93-814B-08329C11F897}" type="pres">
      <dgm:prSet presAssocID="{F6EBC86E-33C0-4B11-AFF1-EE11C907F901}" presName="imgShp" presStyleLbl="fgImgPlace1" presStyleIdx="3" presStyleCnt="10" custLinFactX="158341" custLinFactNeighborX="200000" custLinFactNeighborY="-484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signia 1 con relleno sólido"/>
        </a:ext>
      </dgm:extLst>
    </dgm:pt>
    <dgm:pt modelId="{5F5C4DB9-D362-45A1-9278-1FF0F3E87AAE}" type="pres">
      <dgm:prSet presAssocID="{F6EBC86E-33C0-4B11-AFF1-EE11C907F901}" presName="txShp" presStyleLbl="node1" presStyleIdx="3" presStyleCnt="10" custLinFactNeighborX="23972">
        <dgm:presLayoutVars>
          <dgm:bulletEnabled val="1"/>
        </dgm:presLayoutVars>
      </dgm:prSet>
      <dgm:spPr/>
    </dgm:pt>
    <dgm:pt modelId="{E4B9C507-26C9-46B7-8FA1-C7A8B5834B99}" type="pres">
      <dgm:prSet presAssocID="{D40A9F58-E0A8-43E7-BC01-203779A8C6CE}" presName="spacing" presStyleCnt="0"/>
      <dgm:spPr/>
    </dgm:pt>
    <dgm:pt modelId="{FCEAD418-5745-4897-8C51-F44D2683B77C}" type="pres">
      <dgm:prSet presAssocID="{56EAB6FA-7669-412D-A14A-D93340FBB116}" presName="composite" presStyleCnt="0"/>
      <dgm:spPr/>
    </dgm:pt>
    <dgm:pt modelId="{BBC72683-D8AC-4397-A608-64EB5596B9F5}" type="pres">
      <dgm:prSet presAssocID="{56EAB6FA-7669-412D-A14A-D93340FBB116}" presName="imgShp" presStyleLbl="fgImgPlace1" presStyleIdx="4" presStyleCnt="10" custLinFactX="-127839" custLinFactNeighborX="-200000" custLinFactNeighborY="-1664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inero contorno"/>
        </a:ext>
      </dgm:extLst>
    </dgm:pt>
    <dgm:pt modelId="{A4219C69-D771-44B1-BB07-B8D707D86990}" type="pres">
      <dgm:prSet presAssocID="{56EAB6FA-7669-412D-A14A-D93340FBB116}" presName="txShp" presStyleLbl="node1" presStyleIdx="4" presStyleCnt="10" custLinFactNeighborX="-14217" custLinFactNeighborY="-16640">
        <dgm:presLayoutVars>
          <dgm:bulletEnabled val="1"/>
        </dgm:presLayoutVars>
      </dgm:prSet>
      <dgm:spPr/>
    </dgm:pt>
    <dgm:pt modelId="{08E6867A-DC55-4CBC-928E-254F13229437}" type="pres">
      <dgm:prSet presAssocID="{AC7A9251-B8F1-4BFC-BCB9-46FF3616AD57}" presName="spacing" presStyleCnt="0"/>
      <dgm:spPr/>
    </dgm:pt>
    <dgm:pt modelId="{0781EFC8-59A2-4371-BDDD-00689C56A80E}" type="pres">
      <dgm:prSet presAssocID="{866A9831-9DC1-42C6-BCC7-42C0E8D24F74}" presName="composite" presStyleCnt="0"/>
      <dgm:spPr/>
    </dgm:pt>
    <dgm:pt modelId="{4AFCBFB4-BAFC-431B-8222-E9DA944DE2C7}" type="pres">
      <dgm:prSet presAssocID="{866A9831-9DC1-42C6-BCC7-42C0E8D24F74}" presName="imgShp" presStyleLbl="fgImgPlace1" presStyleIdx="5" presStyleCnt="10" custLinFactX="165611" custLinFactNeighborX="200000" custLinFactNeighborY="1210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ano con dedo índice apuntando a la derecha con relleno sólido"/>
        </a:ext>
      </dgm:extLst>
    </dgm:pt>
    <dgm:pt modelId="{B658867D-E3FD-4DD5-BE90-0C84C0C1D416}" type="pres">
      <dgm:prSet presAssocID="{866A9831-9DC1-42C6-BCC7-42C0E8D24F74}" presName="txShp" presStyleLbl="node1" presStyleIdx="5" presStyleCnt="10" custLinFactNeighborX="23869" custLinFactNeighborY="7067">
        <dgm:presLayoutVars>
          <dgm:bulletEnabled val="1"/>
        </dgm:presLayoutVars>
      </dgm:prSet>
      <dgm:spPr/>
    </dgm:pt>
    <dgm:pt modelId="{221A1939-F619-4205-86F3-2C413D795F21}" type="pres">
      <dgm:prSet presAssocID="{9CDE5FD5-D86F-4BCA-8A62-3ABDD50CA898}" presName="spacing" presStyleCnt="0"/>
      <dgm:spPr/>
    </dgm:pt>
    <dgm:pt modelId="{028E51F8-6078-445D-9D78-454BE9ABFCFC}" type="pres">
      <dgm:prSet presAssocID="{94ECC812-9048-4E93-948C-6017AD5972C0}" presName="composite" presStyleCnt="0"/>
      <dgm:spPr/>
    </dgm:pt>
    <dgm:pt modelId="{CC4AFCEB-8FF1-4E45-95D1-793B7320AE13}" type="pres">
      <dgm:prSet presAssocID="{94ECC812-9048-4E93-948C-6017AD5972C0}" presName="imgShp" presStyleLbl="fgImgPlace1" presStyleIdx="6" presStyleCnt="10" custLinFactX="-137722" custLinFactNeighborX="-200000" custLinFactNeighborY="-2421"/>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errar con relleno sólido"/>
        </a:ext>
      </dgm:extLst>
    </dgm:pt>
    <dgm:pt modelId="{20C8B8E6-A30C-41E3-9C47-A674D18E5BB0}" type="pres">
      <dgm:prSet presAssocID="{94ECC812-9048-4E93-948C-6017AD5972C0}" presName="txShp" presStyleLbl="node1" presStyleIdx="6" presStyleCnt="10" custLinFactNeighborX="-14739" custLinFactNeighborY="-2422">
        <dgm:presLayoutVars>
          <dgm:bulletEnabled val="1"/>
        </dgm:presLayoutVars>
      </dgm:prSet>
      <dgm:spPr/>
    </dgm:pt>
    <dgm:pt modelId="{8B3E93C1-99EB-4A40-9CC6-1C4C88984D0B}" type="pres">
      <dgm:prSet presAssocID="{CC3B35E8-BB88-4CCA-BD57-086B89B7035D}" presName="spacing" presStyleCnt="0"/>
      <dgm:spPr/>
    </dgm:pt>
    <dgm:pt modelId="{75314D83-AA60-4DFB-A9B4-BE8A04000DE1}" type="pres">
      <dgm:prSet presAssocID="{1E98715E-8379-41E8-9EFF-1C2AAAE42B33}" presName="composite" presStyleCnt="0"/>
      <dgm:spPr/>
    </dgm:pt>
    <dgm:pt modelId="{AE72167C-F050-4A7F-B908-93CDC9A21F3D}" type="pres">
      <dgm:prSet presAssocID="{1E98715E-8379-41E8-9EFF-1C2AAAE42B33}" presName="imgShp" presStyleLbl="fgImgPlace1" presStyleIdx="7" presStyleCnt="10" custLinFactX="165611" custLinFactNeighborX="200000" custLinFactNeighborY="-6364"/>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Lista de comprobación con relleno sólido"/>
        </a:ext>
      </dgm:extLst>
    </dgm:pt>
    <dgm:pt modelId="{E034B756-2053-4B98-B2D1-30F598E53F7F}" type="pres">
      <dgm:prSet presAssocID="{1E98715E-8379-41E8-9EFF-1C2AAAE42B33}" presName="txShp" presStyleLbl="node1" presStyleIdx="7" presStyleCnt="10" custLinFactNeighborX="23869" custLinFactNeighborY="-6364">
        <dgm:presLayoutVars>
          <dgm:bulletEnabled val="1"/>
        </dgm:presLayoutVars>
      </dgm:prSet>
      <dgm:spPr/>
    </dgm:pt>
    <dgm:pt modelId="{55A27D77-607D-422A-80E3-8BC2F52371A1}" type="pres">
      <dgm:prSet presAssocID="{41407CF7-253D-4D26-92D0-18D8C1F2851E}" presName="spacing" presStyleCnt="0"/>
      <dgm:spPr/>
    </dgm:pt>
    <dgm:pt modelId="{46544B14-58D6-477E-B13F-639191693D2A}" type="pres">
      <dgm:prSet presAssocID="{FBD4D3CD-C00F-4AE8-B6EE-2561A2391051}" presName="composite" presStyleCnt="0"/>
      <dgm:spPr/>
    </dgm:pt>
    <dgm:pt modelId="{38CB8EF5-7CB5-458B-B6AF-D03CBFE3826F}" type="pres">
      <dgm:prSet presAssocID="{FBD4D3CD-C00F-4AE8-B6EE-2561A2391051}" presName="imgShp" presStyleLbl="fgImgPlace1" presStyleIdx="8" presStyleCnt="10" custLinFactX="-127839" custLinFactNeighborX="-200000" custLinFactNeighborY="-27652"/>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Atrás con relleno sólido"/>
        </a:ext>
      </dgm:extLst>
    </dgm:pt>
    <dgm:pt modelId="{BE572C23-92C7-4B70-A8FB-80D70CBC67FC}" type="pres">
      <dgm:prSet presAssocID="{FBD4D3CD-C00F-4AE8-B6EE-2561A2391051}" presName="txShp" presStyleLbl="node1" presStyleIdx="8" presStyleCnt="10" custLinFactNeighborX="-14347" custLinFactNeighborY="-15547">
        <dgm:presLayoutVars>
          <dgm:bulletEnabled val="1"/>
        </dgm:presLayoutVars>
      </dgm:prSet>
      <dgm:spPr/>
    </dgm:pt>
    <dgm:pt modelId="{BC449B19-6F1A-47A1-BF76-E030916D1ACF}" type="pres">
      <dgm:prSet presAssocID="{13A9626E-613B-4038-87FE-6A6BD569FA39}" presName="spacing" presStyleCnt="0"/>
      <dgm:spPr/>
    </dgm:pt>
    <dgm:pt modelId="{C13417ED-7F94-4E60-A374-AC421C4B035D}" type="pres">
      <dgm:prSet presAssocID="{A8515825-D6CB-4F17-AC52-EAA0A9C97834}" presName="composite" presStyleCnt="0"/>
      <dgm:spPr/>
    </dgm:pt>
    <dgm:pt modelId="{E8174906-1E4C-4078-89B0-E4209C4D1A29}" type="pres">
      <dgm:prSet presAssocID="{A8515825-D6CB-4F17-AC52-EAA0A9C97834}" presName="imgShp" presStyleLbl="fgImgPlace1" presStyleIdx="9" presStyleCnt="10" custLinFactX="167749" custLinFactNeighborX="200000" custLinFactNeighborY="-4843"/>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2360E627-A72B-4E97-9DA1-86AC8160E718}" type="pres">
      <dgm:prSet presAssocID="{A8515825-D6CB-4F17-AC52-EAA0A9C97834}" presName="txShp" presStyleLbl="node1" presStyleIdx="9" presStyleCnt="10" custLinFactNeighborX="23869" custLinFactNeighborY="-4843">
        <dgm:presLayoutVars>
          <dgm:bulletEnabled val="1"/>
        </dgm:presLayoutVars>
      </dgm:prSet>
      <dgm:spPr/>
    </dgm:pt>
  </dgm:ptLst>
  <dgm:cxnLst>
    <dgm:cxn modelId="{C8870108-7CAE-495F-87AA-B82D9223B631}" type="presOf" srcId="{94ECC812-9048-4E93-948C-6017AD5972C0}" destId="{20C8B8E6-A30C-41E3-9C47-A674D18E5BB0}" srcOrd="0" destOrd="0" presId="urn:microsoft.com/office/officeart/2005/8/layout/vList3"/>
    <dgm:cxn modelId="{09772508-CDDA-4EBA-88BF-721C87E640E6}" type="presOf" srcId="{866A9831-9DC1-42C6-BCC7-42C0E8D24F74}" destId="{B658867D-E3FD-4DD5-BE90-0C84C0C1D416}" srcOrd="0" destOrd="0" presId="urn:microsoft.com/office/officeart/2005/8/layout/vList3"/>
    <dgm:cxn modelId="{2D041E10-6DA8-4CC5-8E95-DDED5B4D8F02}" srcId="{19B32D88-79B6-4B4F-A8A4-72E2CE3C3944}" destId="{F6EBC86E-33C0-4B11-AFF1-EE11C907F901}" srcOrd="3" destOrd="0" parTransId="{2883A350-F9AC-4C35-9500-2580C7693EF6}" sibTransId="{D40A9F58-E0A8-43E7-BC01-203779A8C6CE}"/>
    <dgm:cxn modelId="{4F166E11-7C00-4F51-921B-4F8A0CD18319}" srcId="{19B32D88-79B6-4B4F-A8A4-72E2CE3C3944}" destId="{A8515825-D6CB-4F17-AC52-EAA0A9C97834}" srcOrd="9" destOrd="0" parTransId="{FBBABDF7-7B85-4DAF-83DE-AD065EF9124D}" sibTransId="{C8DD29A7-13F3-4A5B-B992-F96A37F44F58}"/>
    <dgm:cxn modelId="{CD17F81C-5E74-46C3-93E5-F604EB315839}" type="presOf" srcId="{F551A60E-C236-4230-BE7F-35A480C43A6F}" destId="{E48246FD-09A3-4770-8C9E-7FEFEBFDF9ED}" srcOrd="0" destOrd="0" presId="urn:microsoft.com/office/officeart/2005/8/layout/vList3"/>
    <dgm:cxn modelId="{ABC7964A-874A-4A30-B585-961679E5FFBA}" type="presOf" srcId="{56EAB6FA-7669-412D-A14A-D93340FBB116}" destId="{A4219C69-D771-44B1-BB07-B8D707D86990}" srcOrd="0" destOrd="0" presId="urn:microsoft.com/office/officeart/2005/8/layout/vList3"/>
    <dgm:cxn modelId="{D2C1B54F-6724-4364-8528-4E3C0DB4B224}" type="presOf" srcId="{FBD4D3CD-C00F-4AE8-B6EE-2561A2391051}" destId="{BE572C23-92C7-4B70-A8FB-80D70CBC67FC}" srcOrd="0" destOrd="0" presId="urn:microsoft.com/office/officeart/2005/8/layout/vList3"/>
    <dgm:cxn modelId="{DDACF46F-5B0F-4FC1-BF2B-853A54B2AC9E}" type="presOf" srcId="{F6EBC86E-33C0-4B11-AFF1-EE11C907F901}" destId="{5F5C4DB9-D362-45A1-9278-1FF0F3E87AAE}" srcOrd="0" destOrd="0" presId="urn:microsoft.com/office/officeart/2005/8/layout/vList3"/>
    <dgm:cxn modelId="{A9CC0452-A8F6-4A80-BDA2-C0FF60F684C3}" srcId="{19B32D88-79B6-4B4F-A8A4-72E2CE3C3944}" destId="{1E98715E-8379-41E8-9EFF-1C2AAAE42B33}" srcOrd="7" destOrd="0" parTransId="{E6748FDC-904C-4EC1-A41D-B424DF39770F}" sibTransId="{41407CF7-253D-4D26-92D0-18D8C1F2851E}"/>
    <dgm:cxn modelId="{DEC4237A-11A6-4971-9A1D-04C64167A4BD}" srcId="{19B32D88-79B6-4B4F-A8A4-72E2CE3C3944}" destId="{866A9831-9DC1-42C6-BCC7-42C0E8D24F74}" srcOrd="5" destOrd="0" parTransId="{171FCAAD-2668-4B1D-ACEF-43D0A6FDCECE}" sibTransId="{9CDE5FD5-D86F-4BCA-8A62-3ABDD50CA898}"/>
    <dgm:cxn modelId="{A5C7957E-99A5-4F0E-82F8-FB008F2D3B36}" srcId="{19B32D88-79B6-4B4F-A8A4-72E2CE3C3944}" destId="{FBD4D3CD-C00F-4AE8-B6EE-2561A2391051}" srcOrd="8" destOrd="0" parTransId="{407D950B-3B59-45F0-81F7-A4BBFA197F9C}" sibTransId="{13A9626E-613B-4038-87FE-6A6BD569FA39}"/>
    <dgm:cxn modelId="{6414F690-7912-429C-BCC4-ED319B5862E4}" srcId="{19B32D88-79B6-4B4F-A8A4-72E2CE3C3944}" destId="{94ECC812-9048-4E93-948C-6017AD5972C0}" srcOrd="6" destOrd="0" parTransId="{C752C847-1984-49C5-A607-4368C13F6A6D}" sibTransId="{CC3B35E8-BB88-4CCA-BD57-086B89B7035D}"/>
    <dgm:cxn modelId="{AD8A0691-B948-4ABE-BD5E-160C01CC9DDF}" type="presOf" srcId="{CF9C98E2-F1F2-4A2E-8E94-A513454F3A63}" destId="{41E24D02-7A4F-4E72-B6BE-58ADB4F88F2E}" srcOrd="0" destOrd="0" presId="urn:microsoft.com/office/officeart/2005/8/layout/vList3"/>
    <dgm:cxn modelId="{D49C40A3-75E9-4CBC-A29A-72463E47D98A}" srcId="{19B32D88-79B6-4B4F-A8A4-72E2CE3C3944}" destId="{CF9C98E2-F1F2-4A2E-8E94-A513454F3A63}" srcOrd="1" destOrd="0" parTransId="{37E3826F-F3D0-4E63-8327-5F8539F9DA4E}" sibTransId="{E9136137-5243-4872-AB7C-729ED8BF1EBD}"/>
    <dgm:cxn modelId="{0325ABB8-9CD5-4DC7-8B19-567735C10554}" srcId="{19B32D88-79B6-4B4F-A8A4-72E2CE3C3944}" destId="{D81F1783-626E-40A2-9CA4-DC9B50CAC4B6}" srcOrd="2" destOrd="0" parTransId="{C59EEE77-4198-4913-80D2-96E37172FDC2}" sibTransId="{0A270FEA-8AB3-4157-B888-CEFC717AB5B8}"/>
    <dgm:cxn modelId="{512ECBC6-6881-4A03-B0E7-EEBB609E0573}" srcId="{19B32D88-79B6-4B4F-A8A4-72E2CE3C3944}" destId="{F551A60E-C236-4230-BE7F-35A480C43A6F}" srcOrd="0" destOrd="0" parTransId="{CE92D11E-7EC1-4CCF-B990-27F9F483EEDB}" sibTransId="{80884803-18FE-4BA2-BB1C-672A973D856F}"/>
    <dgm:cxn modelId="{A1E6AED9-65F7-4DC8-A356-268A98F5DB69}" type="presOf" srcId="{1E98715E-8379-41E8-9EFF-1C2AAAE42B33}" destId="{E034B756-2053-4B98-B2D1-30F598E53F7F}" srcOrd="0" destOrd="0" presId="urn:microsoft.com/office/officeart/2005/8/layout/vList3"/>
    <dgm:cxn modelId="{E85767DF-51EA-403E-A51D-9CD04469F8D4}" srcId="{19B32D88-79B6-4B4F-A8A4-72E2CE3C3944}" destId="{56EAB6FA-7669-412D-A14A-D93340FBB116}" srcOrd="4" destOrd="0" parTransId="{67D5B690-CFA9-4290-9F55-0B691A16B512}" sibTransId="{AC7A9251-B8F1-4BFC-BCB9-46FF3616AD57}"/>
    <dgm:cxn modelId="{D002F5FC-3C59-4F88-963B-6D97F6B3E423}" type="presOf" srcId="{19B32D88-79B6-4B4F-A8A4-72E2CE3C3944}" destId="{705614FE-9587-4105-8D72-B149F66A41EC}" srcOrd="0" destOrd="0" presId="urn:microsoft.com/office/officeart/2005/8/layout/vList3"/>
    <dgm:cxn modelId="{9D0EFEFD-93BE-4BC5-910D-ADFA0BEE7B13}" type="presOf" srcId="{A8515825-D6CB-4F17-AC52-EAA0A9C97834}" destId="{2360E627-A72B-4E97-9DA1-86AC8160E718}" srcOrd="0" destOrd="0" presId="urn:microsoft.com/office/officeart/2005/8/layout/vList3"/>
    <dgm:cxn modelId="{C21666FE-DC1A-4FC4-8AD0-3FFDC00BD246}" type="presOf" srcId="{D81F1783-626E-40A2-9CA4-DC9B50CAC4B6}" destId="{06999EE2-D250-458F-B4B8-A3C0EF56C940}" srcOrd="0" destOrd="0" presId="urn:microsoft.com/office/officeart/2005/8/layout/vList3"/>
    <dgm:cxn modelId="{62017A89-3BC1-4F04-B7E2-F4C84267ADE9}" type="presParOf" srcId="{705614FE-9587-4105-8D72-B149F66A41EC}" destId="{6EE4731C-BD67-4DDA-80D3-D79C990E3721}" srcOrd="0" destOrd="0" presId="urn:microsoft.com/office/officeart/2005/8/layout/vList3"/>
    <dgm:cxn modelId="{2F1716D8-F1C1-4313-9969-1D990F362D69}" type="presParOf" srcId="{6EE4731C-BD67-4DDA-80D3-D79C990E3721}" destId="{70297942-7F8E-4F0C-907B-46E2DB46E745}" srcOrd="0" destOrd="0" presId="urn:microsoft.com/office/officeart/2005/8/layout/vList3"/>
    <dgm:cxn modelId="{7814C282-5B16-4DAA-B91D-412A88E93D1D}" type="presParOf" srcId="{6EE4731C-BD67-4DDA-80D3-D79C990E3721}" destId="{E48246FD-09A3-4770-8C9E-7FEFEBFDF9ED}" srcOrd="1" destOrd="0" presId="urn:microsoft.com/office/officeart/2005/8/layout/vList3"/>
    <dgm:cxn modelId="{17D56D40-D0E1-4BB9-95D7-7515F0473170}" type="presParOf" srcId="{705614FE-9587-4105-8D72-B149F66A41EC}" destId="{D1FBFB0B-CCA5-42F0-AEB7-4A5050E5C32F}" srcOrd="1" destOrd="0" presId="urn:microsoft.com/office/officeart/2005/8/layout/vList3"/>
    <dgm:cxn modelId="{C5F9316F-3D04-4A13-95C1-A7D65A50F953}" type="presParOf" srcId="{705614FE-9587-4105-8D72-B149F66A41EC}" destId="{D8DC89B8-5724-4EF0-9111-E843EB4AE7E2}" srcOrd="2" destOrd="0" presId="urn:microsoft.com/office/officeart/2005/8/layout/vList3"/>
    <dgm:cxn modelId="{05F88307-302A-44F0-8A0A-F37142ABA726}" type="presParOf" srcId="{D8DC89B8-5724-4EF0-9111-E843EB4AE7E2}" destId="{459F0948-9D6D-4439-BDC0-BB469CC4119A}" srcOrd="0" destOrd="0" presId="urn:microsoft.com/office/officeart/2005/8/layout/vList3"/>
    <dgm:cxn modelId="{9D0902C7-F039-469E-973E-DECF088B944E}" type="presParOf" srcId="{D8DC89B8-5724-4EF0-9111-E843EB4AE7E2}" destId="{41E24D02-7A4F-4E72-B6BE-58ADB4F88F2E}" srcOrd="1" destOrd="0" presId="urn:microsoft.com/office/officeart/2005/8/layout/vList3"/>
    <dgm:cxn modelId="{C4820142-CCB7-433A-A4A5-0A4ECAF160AE}" type="presParOf" srcId="{705614FE-9587-4105-8D72-B149F66A41EC}" destId="{6A2DCDE8-EFCC-4BC7-BFC0-960AD5E6A2BB}" srcOrd="3" destOrd="0" presId="urn:microsoft.com/office/officeart/2005/8/layout/vList3"/>
    <dgm:cxn modelId="{685A02B9-A949-4F60-8477-4277A668CEB4}" type="presParOf" srcId="{705614FE-9587-4105-8D72-B149F66A41EC}" destId="{62C64387-3EB1-4805-9EC5-222DC9B0964E}" srcOrd="4" destOrd="0" presId="urn:microsoft.com/office/officeart/2005/8/layout/vList3"/>
    <dgm:cxn modelId="{8685C159-D712-4811-A5EF-475215B17402}" type="presParOf" srcId="{62C64387-3EB1-4805-9EC5-222DC9B0964E}" destId="{46AD89A3-BDFB-4BF8-B37B-4AB1A4932068}" srcOrd="0" destOrd="0" presId="urn:microsoft.com/office/officeart/2005/8/layout/vList3"/>
    <dgm:cxn modelId="{11F52C95-9E9F-470A-ACD0-023D0DD07E9C}" type="presParOf" srcId="{62C64387-3EB1-4805-9EC5-222DC9B0964E}" destId="{06999EE2-D250-458F-B4B8-A3C0EF56C940}" srcOrd="1" destOrd="0" presId="urn:microsoft.com/office/officeart/2005/8/layout/vList3"/>
    <dgm:cxn modelId="{0C55A270-F0C3-4E82-B2CB-F8A78D3C1FB2}" type="presParOf" srcId="{705614FE-9587-4105-8D72-B149F66A41EC}" destId="{5F89ACA8-47F7-452A-93C1-3FE7CC53A968}" srcOrd="5" destOrd="0" presId="urn:microsoft.com/office/officeart/2005/8/layout/vList3"/>
    <dgm:cxn modelId="{6C3108B5-1C33-44F1-8175-6E8BA4D22F37}" type="presParOf" srcId="{705614FE-9587-4105-8D72-B149F66A41EC}" destId="{4C39C7DE-2AB6-4C3B-96A1-441C7F1687E2}" srcOrd="6" destOrd="0" presId="urn:microsoft.com/office/officeart/2005/8/layout/vList3"/>
    <dgm:cxn modelId="{4AC537F4-9E74-4213-811A-61459C38A4EC}" type="presParOf" srcId="{4C39C7DE-2AB6-4C3B-96A1-441C7F1687E2}" destId="{433B3C7E-2A5E-4E93-814B-08329C11F897}" srcOrd="0" destOrd="0" presId="urn:microsoft.com/office/officeart/2005/8/layout/vList3"/>
    <dgm:cxn modelId="{40153150-F594-431B-984F-30E52AEBF82B}" type="presParOf" srcId="{4C39C7DE-2AB6-4C3B-96A1-441C7F1687E2}" destId="{5F5C4DB9-D362-45A1-9278-1FF0F3E87AAE}" srcOrd="1" destOrd="0" presId="urn:microsoft.com/office/officeart/2005/8/layout/vList3"/>
    <dgm:cxn modelId="{C518729E-0739-4E3C-B496-08D329435A22}" type="presParOf" srcId="{705614FE-9587-4105-8D72-B149F66A41EC}" destId="{E4B9C507-26C9-46B7-8FA1-C7A8B5834B99}" srcOrd="7" destOrd="0" presId="urn:microsoft.com/office/officeart/2005/8/layout/vList3"/>
    <dgm:cxn modelId="{E7E53E8E-B63A-4BA9-A8C3-FD29098770E9}" type="presParOf" srcId="{705614FE-9587-4105-8D72-B149F66A41EC}" destId="{FCEAD418-5745-4897-8C51-F44D2683B77C}" srcOrd="8" destOrd="0" presId="urn:microsoft.com/office/officeart/2005/8/layout/vList3"/>
    <dgm:cxn modelId="{BFC72B9C-AD35-42EC-92A2-9A7782EF1501}" type="presParOf" srcId="{FCEAD418-5745-4897-8C51-F44D2683B77C}" destId="{BBC72683-D8AC-4397-A608-64EB5596B9F5}" srcOrd="0" destOrd="0" presId="urn:microsoft.com/office/officeart/2005/8/layout/vList3"/>
    <dgm:cxn modelId="{661A1864-8F16-40A6-8FFA-E4C6F8FE7E56}" type="presParOf" srcId="{FCEAD418-5745-4897-8C51-F44D2683B77C}" destId="{A4219C69-D771-44B1-BB07-B8D707D86990}" srcOrd="1" destOrd="0" presId="urn:microsoft.com/office/officeart/2005/8/layout/vList3"/>
    <dgm:cxn modelId="{49371EE9-5880-402B-8925-8AD126911749}" type="presParOf" srcId="{705614FE-9587-4105-8D72-B149F66A41EC}" destId="{08E6867A-DC55-4CBC-928E-254F13229437}" srcOrd="9" destOrd="0" presId="urn:microsoft.com/office/officeart/2005/8/layout/vList3"/>
    <dgm:cxn modelId="{1FC6BFF3-7E80-4E5B-B2CB-D555C487410F}" type="presParOf" srcId="{705614FE-9587-4105-8D72-B149F66A41EC}" destId="{0781EFC8-59A2-4371-BDDD-00689C56A80E}" srcOrd="10" destOrd="0" presId="urn:microsoft.com/office/officeart/2005/8/layout/vList3"/>
    <dgm:cxn modelId="{45EDEF63-3769-48F0-8909-3756B333AAEF}" type="presParOf" srcId="{0781EFC8-59A2-4371-BDDD-00689C56A80E}" destId="{4AFCBFB4-BAFC-431B-8222-E9DA944DE2C7}" srcOrd="0" destOrd="0" presId="urn:microsoft.com/office/officeart/2005/8/layout/vList3"/>
    <dgm:cxn modelId="{61E51D77-E51B-44B1-9E14-F9D50D930DA4}" type="presParOf" srcId="{0781EFC8-59A2-4371-BDDD-00689C56A80E}" destId="{B658867D-E3FD-4DD5-BE90-0C84C0C1D416}" srcOrd="1" destOrd="0" presId="urn:microsoft.com/office/officeart/2005/8/layout/vList3"/>
    <dgm:cxn modelId="{A7B3B0BD-BBB2-422A-9B72-C1B2CBFD212D}" type="presParOf" srcId="{705614FE-9587-4105-8D72-B149F66A41EC}" destId="{221A1939-F619-4205-86F3-2C413D795F21}" srcOrd="11" destOrd="0" presId="urn:microsoft.com/office/officeart/2005/8/layout/vList3"/>
    <dgm:cxn modelId="{4C8F108E-F8A0-470E-8E4C-B8E3AA159BE6}" type="presParOf" srcId="{705614FE-9587-4105-8D72-B149F66A41EC}" destId="{028E51F8-6078-445D-9D78-454BE9ABFCFC}" srcOrd="12" destOrd="0" presId="urn:microsoft.com/office/officeart/2005/8/layout/vList3"/>
    <dgm:cxn modelId="{0A1DB7D8-CF76-45FD-B365-2A017778EA5C}" type="presParOf" srcId="{028E51F8-6078-445D-9D78-454BE9ABFCFC}" destId="{CC4AFCEB-8FF1-4E45-95D1-793B7320AE13}" srcOrd="0" destOrd="0" presId="urn:microsoft.com/office/officeart/2005/8/layout/vList3"/>
    <dgm:cxn modelId="{1DAB30ED-EB59-42E6-B0B6-5615FFE85FB5}" type="presParOf" srcId="{028E51F8-6078-445D-9D78-454BE9ABFCFC}" destId="{20C8B8E6-A30C-41E3-9C47-A674D18E5BB0}" srcOrd="1" destOrd="0" presId="urn:microsoft.com/office/officeart/2005/8/layout/vList3"/>
    <dgm:cxn modelId="{98D5689B-8F2F-4F11-BA2A-5C54C67954F4}" type="presParOf" srcId="{705614FE-9587-4105-8D72-B149F66A41EC}" destId="{8B3E93C1-99EB-4A40-9CC6-1C4C88984D0B}" srcOrd="13" destOrd="0" presId="urn:microsoft.com/office/officeart/2005/8/layout/vList3"/>
    <dgm:cxn modelId="{3DE8C77D-3611-4CB0-A577-542D8A15B3F8}" type="presParOf" srcId="{705614FE-9587-4105-8D72-B149F66A41EC}" destId="{75314D83-AA60-4DFB-A9B4-BE8A04000DE1}" srcOrd="14" destOrd="0" presId="urn:microsoft.com/office/officeart/2005/8/layout/vList3"/>
    <dgm:cxn modelId="{6D79AD1D-837E-40C8-9688-0A4219195A17}" type="presParOf" srcId="{75314D83-AA60-4DFB-A9B4-BE8A04000DE1}" destId="{AE72167C-F050-4A7F-B908-93CDC9A21F3D}" srcOrd="0" destOrd="0" presId="urn:microsoft.com/office/officeart/2005/8/layout/vList3"/>
    <dgm:cxn modelId="{FA6ED144-57A7-4C56-B0E1-ED271923B5C5}" type="presParOf" srcId="{75314D83-AA60-4DFB-A9B4-BE8A04000DE1}" destId="{E034B756-2053-4B98-B2D1-30F598E53F7F}" srcOrd="1" destOrd="0" presId="urn:microsoft.com/office/officeart/2005/8/layout/vList3"/>
    <dgm:cxn modelId="{33157D47-41E2-4F09-94C5-E3789B46BA8E}" type="presParOf" srcId="{705614FE-9587-4105-8D72-B149F66A41EC}" destId="{55A27D77-607D-422A-80E3-8BC2F52371A1}" srcOrd="15" destOrd="0" presId="urn:microsoft.com/office/officeart/2005/8/layout/vList3"/>
    <dgm:cxn modelId="{BB2E4408-DE24-4F05-8258-2D939A9CCBCC}" type="presParOf" srcId="{705614FE-9587-4105-8D72-B149F66A41EC}" destId="{46544B14-58D6-477E-B13F-639191693D2A}" srcOrd="16" destOrd="0" presId="urn:microsoft.com/office/officeart/2005/8/layout/vList3"/>
    <dgm:cxn modelId="{3FBAD1BC-D66C-464F-B96E-F292F5840E05}" type="presParOf" srcId="{46544B14-58D6-477E-B13F-639191693D2A}" destId="{38CB8EF5-7CB5-458B-B6AF-D03CBFE3826F}" srcOrd="0" destOrd="0" presId="urn:microsoft.com/office/officeart/2005/8/layout/vList3"/>
    <dgm:cxn modelId="{45422E84-0844-417F-BD74-2DC6280165B6}" type="presParOf" srcId="{46544B14-58D6-477E-B13F-639191693D2A}" destId="{BE572C23-92C7-4B70-A8FB-80D70CBC67FC}" srcOrd="1" destOrd="0" presId="urn:microsoft.com/office/officeart/2005/8/layout/vList3"/>
    <dgm:cxn modelId="{645A6FF6-742F-4AFD-807F-072AC1659B06}" type="presParOf" srcId="{705614FE-9587-4105-8D72-B149F66A41EC}" destId="{BC449B19-6F1A-47A1-BF76-E030916D1ACF}" srcOrd="17" destOrd="0" presId="urn:microsoft.com/office/officeart/2005/8/layout/vList3"/>
    <dgm:cxn modelId="{F1E74DFA-8EDF-4926-A605-13F24A6F987B}" type="presParOf" srcId="{705614FE-9587-4105-8D72-B149F66A41EC}" destId="{C13417ED-7F94-4E60-A374-AC421C4B035D}" srcOrd="18" destOrd="0" presId="urn:microsoft.com/office/officeart/2005/8/layout/vList3"/>
    <dgm:cxn modelId="{D9FC738A-89B0-42A3-A26D-DB2F958667F9}" type="presParOf" srcId="{C13417ED-7F94-4E60-A374-AC421C4B035D}" destId="{E8174906-1E4C-4078-89B0-E4209C4D1A29}" srcOrd="0" destOrd="0" presId="urn:microsoft.com/office/officeart/2005/8/layout/vList3"/>
    <dgm:cxn modelId="{C61B9DEB-07BA-4060-9BE4-A755F4C36444}" type="presParOf" srcId="{C13417ED-7F94-4E60-A374-AC421C4B035D}" destId="{2360E627-A72B-4E97-9DA1-86AC8160E718}"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536E78-8080-4897-8530-7FF27910921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EBCB210-802F-4C53-8846-5829D8B4DB1E}">
      <dgm:prSet/>
      <dgm:spPr/>
      <dgm:t>
        <a:bodyPr/>
        <a:lstStyle/>
        <a:p>
          <a:r>
            <a:rPr lang="es-ES_tradnl"/>
            <a:t>2. Una copia del Registro Único Tributario – RUT (expedición no mayor a 90 días)</a:t>
          </a:r>
          <a:endParaRPr lang="en-US"/>
        </a:p>
      </dgm:t>
    </dgm:pt>
    <dgm:pt modelId="{4F3CE645-5DF8-4656-A05E-092F81C8F3D0}" type="parTrans" cxnId="{23A0EACF-D536-4CEB-B468-6E1791464BED}">
      <dgm:prSet/>
      <dgm:spPr/>
      <dgm:t>
        <a:bodyPr/>
        <a:lstStyle/>
        <a:p>
          <a:endParaRPr lang="en-US"/>
        </a:p>
      </dgm:t>
    </dgm:pt>
    <dgm:pt modelId="{8419595E-D583-47AB-98F9-2F0CB350AE5A}" type="sibTrans" cxnId="{23A0EACF-D536-4CEB-B468-6E1791464BED}">
      <dgm:prSet/>
      <dgm:spPr/>
      <dgm:t>
        <a:bodyPr/>
        <a:lstStyle/>
        <a:p>
          <a:endParaRPr lang="en-US"/>
        </a:p>
      </dgm:t>
    </dgm:pt>
    <dgm:pt modelId="{E7AE3E71-0286-410B-B7AF-B4559AD08014}">
      <dgm:prSet/>
      <dgm:spPr/>
      <dgm:t>
        <a:bodyPr/>
        <a:lstStyle/>
        <a:p>
          <a:r>
            <a:rPr lang="es-ES_tradnl"/>
            <a:t>3. Certificación de la cuenta destino  (expedición no mayor a 90 días)</a:t>
          </a:r>
          <a:endParaRPr lang="en-US"/>
        </a:p>
      </dgm:t>
    </dgm:pt>
    <dgm:pt modelId="{C5572BAF-AFA1-44D4-BDEC-E0DD8F77F19E}" type="parTrans" cxnId="{29910903-C208-4FAA-B027-AFB887A23B55}">
      <dgm:prSet/>
      <dgm:spPr/>
      <dgm:t>
        <a:bodyPr/>
        <a:lstStyle/>
        <a:p>
          <a:endParaRPr lang="en-US"/>
        </a:p>
      </dgm:t>
    </dgm:pt>
    <dgm:pt modelId="{4D0C4E38-5085-49D2-8DF9-7C5ADBBD81B6}" type="sibTrans" cxnId="{29910903-C208-4FAA-B027-AFB887A23B55}">
      <dgm:prSet/>
      <dgm:spPr/>
      <dgm:t>
        <a:bodyPr/>
        <a:lstStyle/>
        <a:p>
          <a:endParaRPr lang="en-US"/>
        </a:p>
      </dgm:t>
    </dgm:pt>
    <dgm:pt modelId="{8EC4A846-F525-4604-9CB2-112C00ECC99B}">
      <dgm:prSet custT="1"/>
      <dgm:spPr/>
      <dgm:t>
        <a:bodyPr/>
        <a:lstStyle/>
        <a:p>
          <a:r>
            <a:rPr lang="es-ES_tradnl" sz="900"/>
            <a:t>. a. Nombre o razón social de la persona </a:t>
          </a:r>
          <a:r>
            <a:rPr lang="es-ES_tradnl" sz="1000"/>
            <a:t>jurídica</a:t>
          </a:r>
          <a:r>
            <a:rPr lang="es-ES_tradnl" sz="900"/>
            <a:t> que solicita el registro, tal como aparece en el RUT</a:t>
          </a:r>
          <a:endParaRPr lang="en-US" sz="900"/>
        </a:p>
      </dgm:t>
    </dgm:pt>
    <dgm:pt modelId="{EFD7973E-805B-4F01-AEF4-F388F1BFA318}" type="parTrans" cxnId="{D4C9D0D7-E8A1-4A4D-8E49-8E0AD4DA1DB2}">
      <dgm:prSet/>
      <dgm:spPr/>
      <dgm:t>
        <a:bodyPr/>
        <a:lstStyle/>
        <a:p>
          <a:endParaRPr lang="en-US"/>
        </a:p>
      </dgm:t>
    </dgm:pt>
    <dgm:pt modelId="{4663A185-0067-4A78-9F39-CE92CE4EC1A4}" type="sibTrans" cxnId="{D4C9D0D7-E8A1-4A4D-8E49-8E0AD4DA1DB2}">
      <dgm:prSet/>
      <dgm:spPr/>
      <dgm:t>
        <a:bodyPr/>
        <a:lstStyle/>
        <a:p>
          <a:endParaRPr lang="en-US"/>
        </a:p>
      </dgm:t>
    </dgm:pt>
    <dgm:pt modelId="{4DC46BDA-4D37-40D5-B974-37F7D859055A}">
      <dgm:prSet/>
      <dgm:spPr/>
      <dgm:t>
        <a:bodyPr/>
        <a:lstStyle/>
        <a:p>
          <a:r>
            <a:rPr lang="es-ES_tradnl"/>
            <a:t>b. Número de Identificación Tributario – NIT.</a:t>
          </a:r>
          <a:endParaRPr lang="en-US"/>
        </a:p>
      </dgm:t>
    </dgm:pt>
    <dgm:pt modelId="{CAFDCCD8-107C-4EF6-9255-96383409D005}" type="parTrans" cxnId="{BE8C5DCF-2B49-4847-93D9-C7F0D2B4D24C}">
      <dgm:prSet/>
      <dgm:spPr/>
      <dgm:t>
        <a:bodyPr/>
        <a:lstStyle/>
        <a:p>
          <a:endParaRPr lang="en-US"/>
        </a:p>
      </dgm:t>
    </dgm:pt>
    <dgm:pt modelId="{1849F169-19E7-4074-BA6F-82E154F7AC3C}" type="sibTrans" cxnId="{BE8C5DCF-2B49-4847-93D9-C7F0D2B4D24C}">
      <dgm:prSet/>
      <dgm:spPr/>
      <dgm:t>
        <a:bodyPr/>
        <a:lstStyle/>
        <a:p>
          <a:endParaRPr lang="en-US"/>
        </a:p>
      </dgm:t>
    </dgm:pt>
    <dgm:pt modelId="{6F52F2A7-3FE1-41CE-BB5A-9FF475E48139}">
      <dgm:prSet/>
      <dgm:spPr/>
      <dgm:t>
        <a:bodyPr/>
        <a:lstStyle/>
        <a:p>
          <a:r>
            <a:rPr lang="es-ES_tradnl"/>
            <a:t>c. Tipo de cuenta (ahorro o corriente). </a:t>
          </a:r>
          <a:endParaRPr lang="en-US"/>
        </a:p>
      </dgm:t>
    </dgm:pt>
    <dgm:pt modelId="{EB86CBF6-016E-4ECF-B17B-9911AC6B0779}" type="parTrans" cxnId="{05C5A814-CAE2-4DBE-B20C-FE812AA26D0E}">
      <dgm:prSet/>
      <dgm:spPr/>
      <dgm:t>
        <a:bodyPr/>
        <a:lstStyle/>
        <a:p>
          <a:endParaRPr lang="en-US"/>
        </a:p>
      </dgm:t>
    </dgm:pt>
    <dgm:pt modelId="{70139754-4DDA-461D-AFD7-020D7A721052}" type="sibTrans" cxnId="{05C5A814-CAE2-4DBE-B20C-FE812AA26D0E}">
      <dgm:prSet/>
      <dgm:spPr/>
      <dgm:t>
        <a:bodyPr/>
        <a:lstStyle/>
        <a:p>
          <a:endParaRPr lang="en-US"/>
        </a:p>
      </dgm:t>
    </dgm:pt>
    <dgm:pt modelId="{322BE043-DA2D-42BD-816B-3E056186DE4C}">
      <dgm:prSet/>
      <dgm:spPr/>
      <dgm:t>
        <a:bodyPr/>
        <a:lstStyle/>
        <a:p>
          <a:r>
            <a:rPr lang="es-ES_tradnl"/>
            <a:t>d. Número de cuenta.</a:t>
          </a:r>
          <a:endParaRPr lang="en-US"/>
        </a:p>
      </dgm:t>
    </dgm:pt>
    <dgm:pt modelId="{3C8FE14E-3EBB-4206-9C8E-DD301D8B7F43}" type="parTrans" cxnId="{DA664577-466C-40ED-A578-15D26C2AFB47}">
      <dgm:prSet/>
      <dgm:spPr/>
      <dgm:t>
        <a:bodyPr/>
        <a:lstStyle/>
        <a:p>
          <a:endParaRPr lang="en-US"/>
        </a:p>
      </dgm:t>
    </dgm:pt>
    <dgm:pt modelId="{E8807A13-D3E0-4600-A4A2-62B6BED9493B}" type="sibTrans" cxnId="{DA664577-466C-40ED-A578-15D26C2AFB47}">
      <dgm:prSet/>
      <dgm:spPr/>
      <dgm:t>
        <a:bodyPr/>
        <a:lstStyle/>
        <a:p>
          <a:endParaRPr lang="en-US"/>
        </a:p>
      </dgm:t>
    </dgm:pt>
    <dgm:pt modelId="{BB757408-DC0D-4A71-8D61-06940CC60AE1}">
      <dgm:prSet/>
      <dgm:spPr/>
      <dgm:t>
        <a:bodyPr/>
        <a:lstStyle/>
        <a:p>
          <a:r>
            <a:rPr lang="en-US"/>
            <a:t>1.Certificado de </a:t>
          </a:r>
          <a:r>
            <a:rPr lang="es-CO" noProof="0"/>
            <a:t>existencia</a:t>
          </a:r>
          <a:r>
            <a:rPr lang="en-US"/>
            <a:t> legal de la IPS.</a:t>
          </a:r>
        </a:p>
      </dgm:t>
    </dgm:pt>
    <dgm:pt modelId="{9A196B01-C123-4CE2-BE25-F23F7E0E1D31}" type="parTrans" cxnId="{2910B1E3-CA0A-4C95-8E18-6CF4B0C88459}">
      <dgm:prSet/>
      <dgm:spPr/>
      <dgm:t>
        <a:bodyPr/>
        <a:lstStyle/>
        <a:p>
          <a:endParaRPr lang="es-CO"/>
        </a:p>
      </dgm:t>
    </dgm:pt>
    <dgm:pt modelId="{3AAE377D-5129-4C6F-A102-73DF4C67BFA5}" type="sibTrans" cxnId="{2910B1E3-CA0A-4C95-8E18-6CF4B0C88459}">
      <dgm:prSet/>
      <dgm:spPr/>
      <dgm:t>
        <a:bodyPr/>
        <a:lstStyle/>
        <a:p>
          <a:endParaRPr lang="es-CO"/>
        </a:p>
      </dgm:t>
    </dgm:pt>
    <dgm:pt modelId="{A1107368-7CC1-450A-831A-93F13018347A}">
      <dgm:prSet custT="1"/>
      <dgm:spPr/>
      <dgm:t>
        <a:bodyPr/>
        <a:lstStyle/>
        <a:p>
          <a:r>
            <a:rPr lang="en-US" sz="1050" b="1" kern="1200">
              <a:solidFill>
                <a:prstClr val="black">
                  <a:hueOff val="0"/>
                  <a:satOff val="0"/>
                  <a:lumOff val="0"/>
                  <a:alphaOff val="0"/>
                </a:prstClr>
              </a:solidFill>
              <a:latin typeface="+mn-lt"/>
              <a:ea typeface="+mn-ea"/>
              <a:cs typeface="+mn-cs"/>
            </a:rPr>
            <a:t>a. </a:t>
          </a:r>
          <a:r>
            <a:rPr lang="es-CO" sz="1050" b="1" kern="1200" noProof="0">
              <a:solidFill>
                <a:prstClr val="black">
                  <a:hueOff val="0"/>
                  <a:satOff val="0"/>
                  <a:lumOff val="0"/>
                  <a:alphaOff val="0"/>
                </a:prstClr>
              </a:solidFill>
              <a:latin typeface="+mn-lt"/>
              <a:ea typeface="+mn-ea"/>
              <a:cs typeface="+mn-cs"/>
            </a:rPr>
            <a:t>Privada</a:t>
          </a:r>
          <a:r>
            <a:rPr lang="en-US" sz="1050" b="1" kern="1200">
              <a:solidFill>
                <a:prstClr val="black">
                  <a:hueOff val="0"/>
                  <a:satOff val="0"/>
                  <a:lumOff val="0"/>
                  <a:alphaOff val="0"/>
                </a:prstClr>
              </a:solidFill>
              <a:latin typeface="+mn-lt"/>
              <a:ea typeface="+mn-ea"/>
              <a:cs typeface="+mn-cs"/>
            </a:rPr>
            <a:t>: </a:t>
          </a:r>
          <a:r>
            <a:rPr lang="es-CO" sz="1050" kern="1200" noProof="0">
              <a:solidFill>
                <a:prstClr val="black">
                  <a:hueOff val="0"/>
                  <a:satOff val="0"/>
                  <a:lumOff val="0"/>
                  <a:alphaOff val="0"/>
                </a:prstClr>
              </a:solidFill>
              <a:latin typeface="+mn-lt"/>
              <a:ea typeface="+mn-ea"/>
              <a:cs typeface="+mn-cs"/>
            </a:rPr>
            <a:t>copia</a:t>
          </a:r>
          <a:r>
            <a:rPr lang="es-CO" sz="1050" kern="1200">
              <a:solidFill>
                <a:prstClr val="black">
                  <a:hueOff val="0"/>
                  <a:satOff val="0"/>
                  <a:lumOff val="0"/>
                  <a:alphaOff val="0"/>
                </a:prstClr>
              </a:solidFill>
              <a:latin typeface="+mn-lt"/>
              <a:ea typeface="+mn-ea"/>
              <a:cs typeface="+mn-cs"/>
            </a:rPr>
            <a:t> del certificado de existencia y representación legal (</a:t>
          </a:r>
          <a:r>
            <a:rPr lang="es-ES_tradnl" sz="1050" kern="1200">
              <a:solidFill>
                <a:prstClr val="black">
                  <a:hueOff val="0"/>
                  <a:satOff val="0"/>
                  <a:lumOff val="0"/>
                  <a:alphaOff val="0"/>
                </a:prstClr>
              </a:solidFill>
              <a:latin typeface="+mn-lt"/>
              <a:ea typeface="+mn-ea"/>
              <a:cs typeface="+mn-cs"/>
            </a:rPr>
            <a:t>expedición no mayor a 90 días</a:t>
          </a:r>
          <a:r>
            <a:rPr lang="es-CO" sz="1050" kern="1200">
              <a:solidFill>
                <a:prstClr val="black">
                  <a:hueOff val="0"/>
                  <a:satOff val="0"/>
                  <a:lumOff val="0"/>
                  <a:alphaOff val="0"/>
                </a:prstClr>
              </a:solidFill>
              <a:latin typeface="+mn-lt"/>
              <a:ea typeface="+mn-ea"/>
              <a:cs typeface="+mn-cs"/>
            </a:rPr>
            <a:t>).</a:t>
          </a:r>
          <a:endParaRPr lang="en-US" sz="1050" kern="1200">
            <a:solidFill>
              <a:prstClr val="black">
                <a:hueOff val="0"/>
                <a:satOff val="0"/>
                <a:lumOff val="0"/>
                <a:alphaOff val="0"/>
              </a:prstClr>
            </a:solidFill>
            <a:latin typeface="+mn-lt"/>
            <a:ea typeface="+mn-ea"/>
            <a:cs typeface="+mn-cs"/>
          </a:endParaRPr>
        </a:p>
      </dgm:t>
    </dgm:pt>
    <dgm:pt modelId="{E81C1F8D-644D-46B2-A7DF-AF0CDF938062}" type="parTrans" cxnId="{E0804CF3-03B2-4EC7-984B-39CDC59DB5DC}">
      <dgm:prSet/>
      <dgm:spPr/>
      <dgm:t>
        <a:bodyPr/>
        <a:lstStyle/>
        <a:p>
          <a:endParaRPr lang="es-CO"/>
        </a:p>
      </dgm:t>
    </dgm:pt>
    <dgm:pt modelId="{B8E24DF9-1336-43D3-BB05-753348DD5EBD}" type="sibTrans" cxnId="{E0804CF3-03B2-4EC7-984B-39CDC59DB5DC}">
      <dgm:prSet/>
      <dgm:spPr/>
      <dgm:t>
        <a:bodyPr/>
        <a:lstStyle/>
        <a:p>
          <a:endParaRPr lang="es-CO"/>
        </a:p>
      </dgm:t>
    </dgm:pt>
    <dgm:pt modelId="{D78AA17C-35C7-4EB2-A106-21320D0443E1}">
      <dgm:prSet custT="1"/>
      <dgm:spPr/>
      <dgm:t>
        <a:bodyPr/>
        <a:lstStyle/>
        <a:p>
          <a:r>
            <a:rPr lang="en-US" sz="1000" b="1"/>
            <a:t>b. </a:t>
          </a:r>
          <a:r>
            <a:rPr lang="es-CO" sz="1000" b="1" noProof="0"/>
            <a:t>Pública</a:t>
          </a:r>
          <a:r>
            <a:rPr lang="en-US" sz="1000" b="1"/>
            <a:t>: </a:t>
          </a:r>
          <a:r>
            <a:rPr lang="es-CO" sz="1000"/>
            <a:t>copia de los actos de creación u oficialización de la entidad y de nombramiento del representante legal y su correspondiente acta de posesión.</a:t>
          </a:r>
          <a:endParaRPr lang="en-US" sz="1000"/>
        </a:p>
      </dgm:t>
    </dgm:pt>
    <dgm:pt modelId="{EDAA7E8E-D99E-4597-8F63-432139941CAB}" type="parTrans" cxnId="{F3D1C221-B282-4A56-BCF9-E985A9C59706}">
      <dgm:prSet/>
      <dgm:spPr/>
      <dgm:t>
        <a:bodyPr/>
        <a:lstStyle/>
        <a:p>
          <a:endParaRPr lang="es-CO"/>
        </a:p>
      </dgm:t>
    </dgm:pt>
    <dgm:pt modelId="{C2D66BB2-4C5D-4BD7-B8AC-93E6A29A6263}" type="sibTrans" cxnId="{F3D1C221-B282-4A56-BCF9-E985A9C59706}">
      <dgm:prSet/>
      <dgm:spPr/>
      <dgm:t>
        <a:bodyPr/>
        <a:lstStyle/>
        <a:p>
          <a:endParaRPr lang="es-CO"/>
        </a:p>
      </dgm:t>
    </dgm:pt>
    <dgm:pt modelId="{1C217205-468C-4BA0-8B52-5D3DA73F6059}">
      <dgm:prSet custT="1"/>
      <dgm:spPr/>
      <dgm:t>
        <a:bodyPr/>
        <a:lstStyle/>
        <a:p>
          <a:r>
            <a:rPr lang="en-US" sz="900" b="1"/>
            <a:t>c. </a:t>
          </a:r>
          <a:r>
            <a:rPr lang="es-CO" sz="900" b="1" noProof="0"/>
            <a:t>Entidad</a:t>
          </a:r>
          <a:r>
            <a:rPr lang="en-US" sz="900" b="1"/>
            <a:t> sin </a:t>
          </a:r>
          <a:r>
            <a:rPr lang="es-CO" sz="900" b="1" noProof="0"/>
            <a:t>ánimo</a:t>
          </a:r>
          <a:r>
            <a:rPr lang="en-US" sz="900" b="1"/>
            <a:t> de </a:t>
          </a:r>
          <a:r>
            <a:rPr lang="es-CO" sz="900" b="1" noProof="0"/>
            <a:t>lucro</a:t>
          </a:r>
          <a:r>
            <a:rPr lang="en-US" sz="900"/>
            <a:t>: </a:t>
          </a:r>
          <a:r>
            <a:rPr lang="es-CO" sz="900"/>
            <a:t>copia del acto </a:t>
          </a:r>
          <a:r>
            <a:rPr lang="es-CO" sz="1000"/>
            <a:t>administrativo</a:t>
          </a:r>
          <a:r>
            <a:rPr lang="es-CO" sz="900"/>
            <a:t> mediante el cual la entidad territorial otorgó el reconocimiento de la personería jurídica a la IPS solicitante</a:t>
          </a:r>
          <a:endParaRPr lang="en-US" sz="900"/>
        </a:p>
      </dgm:t>
    </dgm:pt>
    <dgm:pt modelId="{F1C9B4F9-29D0-4EFB-AE9E-18879FF2255F}" type="parTrans" cxnId="{FAED2BD5-B598-4822-820E-520E3CDDDBBC}">
      <dgm:prSet/>
      <dgm:spPr/>
      <dgm:t>
        <a:bodyPr/>
        <a:lstStyle/>
        <a:p>
          <a:endParaRPr lang="es-CO"/>
        </a:p>
      </dgm:t>
    </dgm:pt>
    <dgm:pt modelId="{73C60D94-8F56-46B0-9472-B78659DFAC58}" type="sibTrans" cxnId="{FAED2BD5-B598-4822-820E-520E3CDDDBBC}">
      <dgm:prSet/>
      <dgm:spPr/>
      <dgm:t>
        <a:bodyPr/>
        <a:lstStyle/>
        <a:p>
          <a:endParaRPr lang="es-CO"/>
        </a:p>
      </dgm:t>
    </dgm:pt>
    <dgm:pt modelId="{731F1D75-ACA4-4DAD-A6E8-FE6EC72F6947}" type="pres">
      <dgm:prSet presAssocID="{3C536E78-8080-4897-8530-7FF279109212}" presName="Name0" presStyleCnt="0">
        <dgm:presLayoutVars>
          <dgm:dir/>
          <dgm:animLvl val="lvl"/>
          <dgm:resizeHandles val="exact"/>
        </dgm:presLayoutVars>
      </dgm:prSet>
      <dgm:spPr/>
    </dgm:pt>
    <dgm:pt modelId="{D491DE71-E511-4613-8321-B43FF8627156}" type="pres">
      <dgm:prSet presAssocID="{E7AE3E71-0286-410B-B7AF-B4559AD08014}" presName="boxAndChildren" presStyleCnt="0"/>
      <dgm:spPr/>
    </dgm:pt>
    <dgm:pt modelId="{50554261-31CB-4C9F-868A-05997F56B87F}" type="pres">
      <dgm:prSet presAssocID="{E7AE3E71-0286-410B-B7AF-B4559AD08014}" presName="parentTextBox" presStyleLbl="node1" presStyleIdx="0" presStyleCnt="3"/>
      <dgm:spPr/>
    </dgm:pt>
    <dgm:pt modelId="{E61F456C-A1C9-4704-8044-06D7DB5E15D1}" type="pres">
      <dgm:prSet presAssocID="{E7AE3E71-0286-410B-B7AF-B4559AD08014}" presName="entireBox" presStyleLbl="node1" presStyleIdx="0" presStyleCnt="3" custLinFactNeighborY="-9726"/>
      <dgm:spPr/>
    </dgm:pt>
    <dgm:pt modelId="{9B5C6931-40DE-4279-BE86-457931E17875}" type="pres">
      <dgm:prSet presAssocID="{E7AE3E71-0286-410B-B7AF-B4559AD08014}" presName="descendantBox" presStyleCnt="0"/>
      <dgm:spPr/>
    </dgm:pt>
    <dgm:pt modelId="{13B2B6ED-5A73-40BF-8135-F5B43DA163F5}" type="pres">
      <dgm:prSet presAssocID="{8EC4A846-F525-4604-9CB2-112C00ECC99B}" presName="childTextBox" presStyleLbl="fgAccFollowNode1" presStyleIdx="0" presStyleCnt="7">
        <dgm:presLayoutVars>
          <dgm:bulletEnabled val="1"/>
        </dgm:presLayoutVars>
      </dgm:prSet>
      <dgm:spPr/>
    </dgm:pt>
    <dgm:pt modelId="{5D0DAA01-C240-4B18-B680-87804ACAAEA7}" type="pres">
      <dgm:prSet presAssocID="{4DC46BDA-4D37-40D5-B974-37F7D859055A}" presName="childTextBox" presStyleLbl="fgAccFollowNode1" presStyleIdx="1" presStyleCnt="7">
        <dgm:presLayoutVars>
          <dgm:bulletEnabled val="1"/>
        </dgm:presLayoutVars>
      </dgm:prSet>
      <dgm:spPr/>
    </dgm:pt>
    <dgm:pt modelId="{859ECC14-A9AD-49D5-A5EA-1ED3BF0A4DD0}" type="pres">
      <dgm:prSet presAssocID="{6F52F2A7-3FE1-41CE-BB5A-9FF475E48139}" presName="childTextBox" presStyleLbl="fgAccFollowNode1" presStyleIdx="2" presStyleCnt="7">
        <dgm:presLayoutVars>
          <dgm:bulletEnabled val="1"/>
        </dgm:presLayoutVars>
      </dgm:prSet>
      <dgm:spPr/>
    </dgm:pt>
    <dgm:pt modelId="{370FE8A7-F88B-4D27-AB0A-D365D5C808C4}" type="pres">
      <dgm:prSet presAssocID="{322BE043-DA2D-42BD-816B-3E056186DE4C}" presName="childTextBox" presStyleLbl="fgAccFollowNode1" presStyleIdx="3" presStyleCnt="7">
        <dgm:presLayoutVars>
          <dgm:bulletEnabled val="1"/>
        </dgm:presLayoutVars>
      </dgm:prSet>
      <dgm:spPr/>
    </dgm:pt>
    <dgm:pt modelId="{70CF98EF-D796-48DA-A338-7D6A2AE95A21}" type="pres">
      <dgm:prSet presAssocID="{8419595E-D583-47AB-98F9-2F0CB350AE5A}" presName="sp" presStyleCnt="0"/>
      <dgm:spPr/>
    </dgm:pt>
    <dgm:pt modelId="{21FFEF96-B705-4633-AA33-63528E7D2BA4}" type="pres">
      <dgm:prSet presAssocID="{5EBCB210-802F-4C53-8846-5829D8B4DB1E}" presName="arrowAndChildren" presStyleCnt="0"/>
      <dgm:spPr/>
    </dgm:pt>
    <dgm:pt modelId="{2C5A19A5-F1CB-4AFD-B23B-5A3AF65959E8}" type="pres">
      <dgm:prSet presAssocID="{5EBCB210-802F-4C53-8846-5829D8B4DB1E}" presName="parentTextArrow" presStyleLbl="node1" presStyleIdx="1" presStyleCnt="3" custLinFactNeighborX="-396" custLinFactNeighborY="-11465"/>
      <dgm:spPr/>
    </dgm:pt>
    <dgm:pt modelId="{C7E14003-797C-4ED9-A357-752324CC55A0}" type="pres">
      <dgm:prSet presAssocID="{3AAE377D-5129-4C6F-A102-73DF4C67BFA5}" presName="sp" presStyleCnt="0"/>
      <dgm:spPr/>
    </dgm:pt>
    <dgm:pt modelId="{B4D19957-FE68-46F6-A257-4AE406C37E36}" type="pres">
      <dgm:prSet presAssocID="{BB757408-DC0D-4A71-8D61-06940CC60AE1}" presName="arrowAndChildren" presStyleCnt="0"/>
      <dgm:spPr/>
    </dgm:pt>
    <dgm:pt modelId="{6CAF23D4-0FCF-48C1-85DF-ED04F869D9B8}" type="pres">
      <dgm:prSet presAssocID="{BB757408-DC0D-4A71-8D61-06940CC60AE1}" presName="parentTextArrow" presStyleLbl="node1" presStyleIdx="1" presStyleCnt="3"/>
      <dgm:spPr/>
    </dgm:pt>
    <dgm:pt modelId="{FC3569FC-5655-4D4D-8B47-60FA917BD090}" type="pres">
      <dgm:prSet presAssocID="{BB757408-DC0D-4A71-8D61-06940CC60AE1}" presName="arrow" presStyleLbl="node1" presStyleIdx="2" presStyleCnt="3"/>
      <dgm:spPr/>
    </dgm:pt>
    <dgm:pt modelId="{D2EE7FD8-A661-46FC-9499-2F035000F2F7}" type="pres">
      <dgm:prSet presAssocID="{BB757408-DC0D-4A71-8D61-06940CC60AE1}" presName="descendantArrow" presStyleCnt="0"/>
      <dgm:spPr/>
    </dgm:pt>
    <dgm:pt modelId="{E2E82337-A79B-4778-8623-2387C4DBC18E}" type="pres">
      <dgm:prSet presAssocID="{A1107368-7CC1-450A-831A-93F13018347A}" presName="childTextArrow" presStyleLbl="fgAccFollowNode1" presStyleIdx="4" presStyleCnt="7">
        <dgm:presLayoutVars>
          <dgm:bulletEnabled val="1"/>
        </dgm:presLayoutVars>
      </dgm:prSet>
      <dgm:spPr/>
    </dgm:pt>
    <dgm:pt modelId="{9B7BA97C-81AB-4B99-9492-02314F3BACE2}" type="pres">
      <dgm:prSet presAssocID="{D78AA17C-35C7-4EB2-A106-21320D0443E1}" presName="childTextArrow" presStyleLbl="fgAccFollowNode1" presStyleIdx="5" presStyleCnt="7">
        <dgm:presLayoutVars>
          <dgm:bulletEnabled val="1"/>
        </dgm:presLayoutVars>
      </dgm:prSet>
      <dgm:spPr/>
    </dgm:pt>
    <dgm:pt modelId="{6C3A9A66-D698-4C17-8269-F296AA2719A4}" type="pres">
      <dgm:prSet presAssocID="{1C217205-468C-4BA0-8B52-5D3DA73F6059}" presName="childTextArrow" presStyleLbl="fgAccFollowNode1" presStyleIdx="6" presStyleCnt="7">
        <dgm:presLayoutVars>
          <dgm:bulletEnabled val="1"/>
        </dgm:presLayoutVars>
      </dgm:prSet>
      <dgm:spPr/>
    </dgm:pt>
  </dgm:ptLst>
  <dgm:cxnLst>
    <dgm:cxn modelId="{29910903-C208-4FAA-B027-AFB887A23B55}" srcId="{3C536E78-8080-4897-8530-7FF279109212}" destId="{E7AE3E71-0286-410B-B7AF-B4559AD08014}" srcOrd="2" destOrd="0" parTransId="{C5572BAF-AFA1-44D4-BDEC-E0DD8F77F19E}" sibTransId="{4D0C4E38-5085-49D2-8DF9-7C5ADBBD81B6}"/>
    <dgm:cxn modelId="{05C5A814-CAE2-4DBE-B20C-FE812AA26D0E}" srcId="{E7AE3E71-0286-410B-B7AF-B4559AD08014}" destId="{6F52F2A7-3FE1-41CE-BB5A-9FF475E48139}" srcOrd="2" destOrd="0" parTransId="{EB86CBF6-016E-4ECF-B17B-9911AC6B0779}" sibTransId="{70139754-4DDA-461D-AFD7-020D7A721052}"/>
    <dgm:cxn modelId="{2ECF291C-5F35-44E9-B998-A8389CE93FBE}" type="presOf" srcId="{5EBCB210-802F-4C53-8846-5829D8B4DB1E}" destId="{2C5A19A5-F1CB-4AFD-B23B-5A3AF65959E8}" srcOrd="0" destOrd="0" presId="urn:microsoft.com/office/officeart/2005/8/layout/process4"/>
    <dgm:cxn modelId="{F3D1C221-B282-4A56-BCF9-E985A9C59706}" srcId="{BB757408-DC0D-4A71-8D61-06940CC60AE1}" destId="{D78AA17C-35C7-4EB2-A106-21320D0443E1}" srcOrd="1" destOrd="0" parTransId="{EDAA7E8E-D99E-4597-8F63-432139941CAB}" sibTransId="{C2D66BB2-4C5D-4BD7-B8AC-93E6A29A6263}"/>
    <dgm:cxn modelId="{59809422-6C26-4658-9063-B12ABB2A0946}" type="presOf" srcId="{322BE043-DA2D-42BD-816B-3E056186DE4C}" destId="{370FE8A7-F88B-4D27-AB0A-D365D5C808C4}" srcOrd="0" destOrd="0" presId="urn:microsoft.com/office/officeart/2005/8/layout/process4"/>
    <dgm:cxn modelId="{BE317827-B2D6-4CB2-BE34-41F1EEC9E989}" type="presOf" srcId="{1C217205-468C-4BA0-8B52-5D3DA73F6059}" destId="{6C3A9A66-D698-4C17-8269-F296AA2719A4}" srcOrd="0" destOrd="0" presId="urn:microsoft.com/office/officeart/2005/8/layout/process4"/>
    <dgm:cxn modelId="{F85C4C29-8F6D-443C-9CB1-7156266B5659}" type="presOf" srcId="{D78AA17C-35C7-4EB2-A106-21320D0443E1}" destId="{9B7BA97C-81AB-4B99-9492-02314F3BACE2}" srcOrd="0" destOrd="0" presId="urn:microsoft.com/office/officeart/2005/8/layout/process4"/>
    <dgm:cxn modelId="{3D1CC44A-99D5-4401-8E99-6BA402A88FDA}" type="presOf" srcId="{4DC46BDA-4D37-40D5-B974-37F7D859055A}" destId="{5D0DAA01-C240-4B18-B680-87804ACAAEA7}" srcOrd="0" destOrd="0" presId="urn:microsoft.com/office/officeart/2005/8/layout/process4"/>
    <dgm:cxn modelId="{DA664577-466C-40ED-A578-15D26C2AFB47}" srcId="{E7AE3E71-0286-410B-B7AF-B4559AD08014}" destId="{322BE043-DA2D-42BD-816B-3E056186DE4C}" srcOrd="3" destOrd="0" parTransId="{3C8FE14E-3EBB-4206-9C8E-DD301D8B7F43}" sibTransId="{E8807A13-D3E0-4600-A4A2-62B6BED9493B}"/>
    <dgm:cxn modelId="{9C706A78-123F-47C9-A632-DC44389BDE22}" type="presOf" srcId="{BB757408-DC0D-4A71-8D61-06940CC60AE1}" destId="{6CAF23D4-0FCF-48C1-85DF-ED04F869D9B8}" srcOrd="0" destOrd="0" presId="urn:microsoft.com/office/officeart/2005/8/layout/process4"/>
    <dgm:cxn modelId="{A85F947B-AC15-4F2A-901F-300C0A95112A}" type="presOf" srcId="{E7AE3E71-0286-410B-B7AF-B4559AD08014}" destId="{E61F456C-A1C9-4704-8044-06D7DB5E15D1}" srcOrd="1" destOrd="0" presId="urn:microsoft.com/office/officeart/2005/8/layout/process4"/>
    <dgm:cxn modelId="{8291A387-D223-4759-8135-636B1E4236DF}" type="presOf" srcId="{E7AE3E71-0286-410B-B7AF-B4559AD08014}" destId="{50554261-31CB-4C9F-868A-05997F56B87F}" srcOrd="0" destOrd="0" presId="urn:microsoft.com/office/officeart/2005/8/layout/process4"/>
    <dgm:cxn modelId="{17B8FF9A-3599-4E98-B1DE-2E21F2BAAEF8}" type="presOf" srcId="{6F52F2A7-3FE1-41CE-BB5A-9FF475E48139}" destId="{859ECC14-A9AD-49D5-A5EA-1ED3BF0A4DD0}" srcOrd="0" destOrd="0" presId="urn:microsoft.com/office/officeart/2005/8/layout/process4"/>
    <dgm:cxn modelId="{E406339E-3C97-4078-BC7A-68D981EAFB66}" type="presOf" srcId="{BB757408-DC0D-4A71-8D61-06940CC60AE1}" destId="{FC3569FC-5655-4D4D-8B47-60FA917BD090}" srcOrd="1" destOrd="0" presId="urn:microsoft.com/office/officeart/2005/8/layout/process4"/>
    <dgm:cxn modelId="{A132E2AF-1044-4300-9483-44ADBC19F048}" type="presOf" srcId="{3C536E78-8080-4897-8530-7FF279109212}" destId="{731F1D75-ACA4-4DAD-A6E8-FE6EC72F6947}" srcOrd="0" destOrd="0" presId="urn:microsoft.com/office/officeart/2005/8/layout/process4"/>
    <dgm:cxn modelId="{7C29BFBB-548B-4B2C-84AA-B8A48AEEEC22}" type="presOf" srcId="{8EC4A846-F525-4604-9CB2-112C00ECC99B}" destId="{13B2B6ED-5A73-40BF-8135-F5B43DA163F5}" srcOrd="0" destOrd="0" presId="urn:microsoft.com/office/officeart/2005/8/layout/process4"/>
    <dgm:cxn modelId="{BE8C5DCF-2B49-4847-93D9-C7F0D2B4D24C}" srcId="{E7AE3E71-0286-410B-B7AF-B4559AD08014}" destId="{4DC46BDA-4D37-40D5-B974-37F7D859055A}" srcOrd="1" destOrd="0" parTransId="{CAFDCCD8-107C-4EF6-9255-96383409D005}" sibTransId="{1849F169-19E7-4074-BA6F-82E154F7AC3C}"/>
    <dgm:cxn modelId="{23A0EACF-D536-4CEB-B468-6E1791464BED}" srcId="{3C536E78-8080-4897-8530-7FF279109212}" destId="{5EBCB210-802F-4C53-8846-5829D8B4DB1E}" srcOrd="1" destOrd="0" parTransId="{4F3CE645-5DF8-4656-A05E-092F81C8F3D0}" sibTransId="{8419595E-D583-47AB-98F9-2F0CB350AE5A}"/>
    <dgm:cxn modelId="{FAED2BD5-B598-4822-820E-520E3CDDDBBC}" srcId="{BB757408-DC0D-4A71-8D61-06940CC60AE1}" destId="{1C217205-468C-4BA0-8B52-5D3DA73F6059}" srcOrd="2" destOrd="0" parTransId="{F1C9B4F9-29D0-4EFB-AE9E-18879FF2255F}" sibTransId="{73C60D94-8F56-46B0-9472-B78659DFAC58}"/>
    <dgm:cxn modelId="{D4C9D0D7-E8A1-4A4D-8E49-8E0AD4DA1DB2}" srcId="{E7AE3E71-0286-410B-B7AF-B4559AD08014}" destId="{8EC4A846-F525-4604-9CB2-112C00ECC99B}" srcOrd="0" destOrd="0" parTransId="{EFD7973E-805B-4F01-AEF4-F388F1BFA318}" sibTransId="{4663A185-0067-4A78-9F39-CE92CE4EC1A4}"/>
    <dgm:cxn modelId="{DA96FCE1-DBA3-4A7D-8685-F3EE65B9F0BF}" type="presOf" srcId="{A1107368-7CC1-450A-831A-93F13018347A}" destId="{E2E82337-A79B-4778-8623-2387C4DBC18E}" srcOrd="0" destOrd="0" presId="urn:microsoft.com/office/officeart/2005/8/layout/process4"/>
    <dgm:cxn modelId="{2910B1E3-CA0A-4C95-8E18-6CF4B0C88459}" srcId="{3C536E78-8080-4897-8530-7FF279109212}" destId="{BB757408-DC0D-4A71-8D61-06940CC60AE1}" srcOrd="0" destOrd="0" parTransId="{9A196B01-C123-4CE2-BE25-F23F7E0E1D31}" sibTransId="{3AAE377D-5129-4C6F-A102-73DF4C67BFA5}"/>
    <dgm:cxn modelId="{E0804CF3-03B2-4EC7-984B-39CDC59DB5DC}" srcId="{BB757408-DC0D-4A71-8D61-06940CC60AE1}" destId="{A1107368-7CC1-450A-831A-93F13018347A}" srcOrd="0" destOrd="0" parTransId="{E81C1F8D-644D-46B2-A7DF-AF0CDF938062}" sibTransId="{B8E24DF9-1336-43D3-BB05-753348DD5EBD}"/>
    <dgm:cxn modelId="{47A7050F-D299-4CC4-B846-914B8328FEB7}" type="presParOf" srcId="{731F1D75-ACA4-4DAD-A6E8-FE6EC72F6947}" destId="{D491DE71-E511-4613-8321-B43FF8627156}" srcOrd="0" destOrd="0" presId="urn:microsoft.com/office/officeart/2005/8/layout/process4"/>
    <dgm:cxn modelId="{404F9A40-641D-4381-AF9B-3E2F11FF93BC}" type="presParOf" srcId="{D491DE71-E511-4613-8321-B43FF8627156}" destId="{50554261-31CB-4C9F-868A-05997F56B87F}" srcOrd="0" destOrd="0" presId="urn:microsoft.com/office/officeart/2005/8/layout/process4"/>
    <dgm:cxn modelId="{52F91305-2D91-4BD0-BF13-277A929B4359}" type="presParOf" srcId="{D491DE71-E511-4613-8321-B43FF8627156}" destId="{E61F456C-A1C9-4704-8044-06D7DB5E15D1}" srcOrd="1" destOrd="0" presId="urn:microsoft.com/office/officeart/2005/8/layout/process4"/>
    <dgm:cxn modelId="{C6B3795C-1874-43F0-9CAE-780F2B0261C6}" type="presParOf" srcId="{D491DE71-E511-4613-8321-B43FF8627156}" destId="{9B5C6931-40DE-4279-BE86-457931E17875}" srcOrd="2" destOrd="0" presId="urn:microsoft.com/office/officeart/2005/8/layout/process4"/>
    <dgm:cxn modelId="{043EF10B-6954-4675-ABEA-74672C460977}" type="presParOf" srcId="{9B5C6931-40DE-4279-BE86-457931E17875}" destId="{13B2B6ED-5A73-40BF-8135-F5B43DA163F5}" srcOrd="0" destOrd="0" presId="urn:microsoft.com/office/officeart/2005/8/layout/process4"/>
    <dgm:cxn modelId="{490283C3-9539-446C-95F6-194662FE69C8}" type="presParOf" srcId="{9B5C6931-40DE-4279-BE86-457931E17875}" destId="{5D0DAA01-C240-4B18-B680-87804ACAAEA7}" srcOrd="1" destOrd="0" presId="urn:microsoft.com/office/officeart/2005/8/layout/process4"/>
    <dgm:cxn modelId="{111689E9-9281-4027-AA21-406C715C7015}" type="presParOf" srcId="{9B5C6931-40DE-4279-BE86-457931E17875}" destId="{859ECC14-A9AD-49D5-A5EA-1ED3BF0A4DD0}" srcOrd="2" destOrd="0" presId="urn:microsoft.com/office/officeart/2005/8/layout/process4"/>
    <dgm:cxn modelId="{3AE14B23-FFBD-482E-A1D8-F7CF3C343828}" type="presParOf" srcId="{9B5C6931-40DE-4279-BE86-457931E17875}" destId="{370FE8A7-F88B-4D27-AB0A-D365D5C808C4}" srcOrd="3" destOrd="0" presId="urn:microsoft.com/office/officeart/2005/8/layout/process4"/>
    <dgm:cxn modelId="{11CCC860-AA52-4A22-96C4-B9D444A585EC}" type="presParOf" srcId="{731F1D75-ACA4-4DAD-A6E8-FE6EC72F6947}" destId="{70CF98EF-D796-48DA-A338-7D6A2AE95A21}" srcOrd="1" destOrd="0" presId="urn:microsoft.com/office/officeart/2005/8/layout/process4"/>
    <dgm:cxn modelId="{D5774985-2492-4AAB-A031-58C900336F2E}" type="presParOf" srcId="{731F1D75-ACA4-4DAD-A6E8-FE6EC72F6947}" destId="{21FFEF96-B705-4633-AA33-63528E7D2BA4}" srcOrd="2" destOrd="0" presId="urn:microsoft.com/office/officeart/2005/8/layout/process4"/>
    <dgm:cxn modelId="{C34965E4-CF54-495F-8533-2F343778FFEE}" type="presParOf" srcId="{21FFEF96-B705-4633-AA33-63528E7D2BA4}" destId="{2C5A19A5-F1CB-4AFD-B23B-5A3AF65959E8}" srcOrd="0" destOrd="0" presId="urn:microsoft.com/office/officeart/2005/8/layout/process4"/>
    <dgm:cxn modelId="{0C8C5D05-AF41-4F05-8709-3EFEC1CD0961}" type="presParOf" srcId="{731F1D75-ACA4-4DAD-A6E8-FE6EC72F6947}" destId="{C7E14003-797C-4ED9-A357-752324CC55A0}" srcOrd="3" destOrd="0" presId="urn:microsoft.com/office/officeart/2005/8/layout/process4"/>
    <dgm:cxn modelId="{806B465D-D214-4212-BE90-F2187ADF8D33}" type="presParOf" srcId="{731F1D75-ACA4-4DAD-A6E8-FE6EC72F6947}" destId="{B4D19957-FE68-46F6-A257-4AE406C37E36}" srcOrd="4" destOrd="0" presId="urn:microsoft.com/office/officeart/2005/8/layout/process4"/>
    <dgm:cxn modelId="{49E88D7F-E4C8-4EB6-A63C-46B6D0F117FE}" type="presParOf" srcId="{B4D19957-FE68-46F6-A257-4AE406C37E36}" destId="{6CAF23D4-0FCF-48C1-85DF-ED04F869D9B8}" srcOrd="0" destOrd="0" presId="urn:microsoft.com/office/officeart/2005/8/layout/process4"/>
    <dgm:cxn modelId="{586CA6E8-64D3-45BE-9BF2-70C8B95AE37E}" type="presParOf" srcId="{B4D19957-FE68-46F6-A257-4AE406C37E36}" destId="{FC3569FC-5655-4D4D-8B47-60FA917BD090}" srcOrd="1" destOrd="0" presId="urn:microsoft.com/office/officeart/2005/8/layout/process4"/>
    <dgm:cxn modelId="{535B7494-1A5B-41A8-9B0B-F95DDF19B82F}" type="presParOf" srcId="{B4D19957-FE68-46F6-A257-4AE406C37E36}" destId="{D2EE7FD8-A661-46FC-9499-2F035000F2F7}" srcOrd="2" destOrd="0" presId="urn:microsoft.com/office/officeart/2005/8/layout/process4"/>
    <dgm:cxn modelId="{C53531FD-D87A-4265-8865-2007E5706D74}" type="presParOf" srcId="{D2EE7FD8-A661-46FC-9499-2F035000F2F7}" destId="{E2E82337-A79B-4778-8623-2387C4DBC18E}" srcOrd="0" destOrd="0" presId="urn:microsoft.com/office/officeart/2005/8/layout/process4"/>
    <dgm:cxn modelId="{1243BB65-4E4C-46EA-BB3F-41A93A8D7EAB}" type="presParOf" srcId="{D2EE7FD8-A661-46FC-9499-2F035000F2F7}" destId="{9B7BA97C-81AB-4B99-9492-02314F3BACE2}" srcOrd="1" destOrd="0" presId="urn:microsoft.com/office/officeart/2005/8/layout/process4"/>
    <dgm:cxn modelId="{74F8EDE5-3DA1-467A-9534-C8DBD674197E}" type="presParOf" srcId="{D2EE7FD8-A661-46FC-9499-2F035000F2F7}" destId="{6C3A9A66-D698-4C17-8269-F296AA2719A4}" srcOrd="2"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EDFA9-0836-46F1-9FAE-27811625186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CO"/>
        </a:p>
      </dgm:t>
    </dgm:pt>
    <dgm:pt modelId="{693CA1AF-D3D5-48C3-ADC1-4C168EC2FAF7}">
      <dgm:prSet/>
      <dgm:spPr/>
      <dgm:t>
        <a:bodyPr/>
        <a:lstStyle/>
        <a:p>
          <a:r>
            <a:rPr lang="es-CO"/>
            <a:t>ADRES</a:t>
          </a:r>
        </a:p>
      </dgm:t>
    </dgm:pt>
    <dgm:pt modelId="{A33DB837-13D3-4FD3-93F9-7B468A1E7B3C}" type="parTrans" cxnId="{FEC4F31D-DE6D-4E85-BE15-81B1602FEBB3}">
      <dgm:prSet/>
      <dgm:spPr/>
      <dgm:t>
        <a:bodyPr/>
        <a:lstStyle/>
        <a:p>
          <a:endParaRPr lang="es-CO"/>
        </a:p>
      </dgm:t>
    </dgm:pt>
    <dgm:pt modelId="{9568846F-DAFF-4D19-BC2A-C59F9317B3D0}" type="sibTrans" cxnId="{FEC4F31D-DE6D-4E85-BE15-81B1602FEBB3}">
      <dgm:prSet/>
      <dgm:spPr/>
      <dgm:t>
        <a:bodyPr/>
        <a:lstStyle/>
        <a:p>
          <a:endParaRPr lang="es-CO"/>
        </a:p>
      </dgm:t>
    </dgm:pt>
    <dgm:pt modelId="{B0B9E104-A3EB-4E6E-B542-3D4FCF0C7093}">
      <dgm:prSet/>
      <dgm:spPr/>
      <dgm:t>
        <a:bodyPr/>
        <a:lstStyle/>
        <a:p>
          <a:r>
            <a:rPr lang="es-CO"/>
            <a:t>CUENTA DESTINO (IPS)</a:t>
          </a:r>
        </a:p>
      </dgm:t>
    </dgm:pt>
    <dgm:pt modelId="{842575A9-AC83-4198-946A-D6489DBC5210}" type="parTrans" cxnId="{D92947D0-79FE-42AD-ACB0-34ACB64AF86B}">
      <dgm:prSet/>
      <dgm:spPr/>
      <dgm:t>
        <a:bodyPr/>
        <a:lstStyle/>
        <a:p>
          <a:endParaRPr lang="es-CO"/>
        </a:p>
      </dgm:t>
    </dgm:pt>
    <dgm:pt modelId="{9F6C2BF1-148C-4236-90A3-2E4964B192CE}" type="sibTrans" cxnId="{D92947D0-79FE-42AD-ACB0-34ACB64AF86B}">
      <dgm:prSet/>
      <dgm:spPr/>
      <dgm:t>
        <a:bodyPr/>
        <a:lstStyle/>
        <a:p>
          <a:endParaRPr lang="es-CO"/>
        </a:p>
      </dgm:t>
    </dgm:pt>
    <dgm:pt modelId="{64FB17B6-51A5-49EA-B7F2-822918BE633D}">
      <dgm:prSet/>
      <dgm:spPr/>
      <dgm:t>
        <a:bodyPr/>
        <a:lstStyle/>
        <a:p>
          <a:r>
            <a:rPr lang="es-CO"/>
            <a:t>CUENTA DE LA IPS</a:t>
          </a:r>
        </a:p>
      </dgm:t>
    </dgm:pt>
    <dgm:pt modelId="{ADD52DEE-9A0E-488F-83F1-AFF10739D88B}" type="parTrans" cxnId="{A259FB4B-F9C8-44F7-B2BE-10DD6AB8C441}">
      <dgm:prSet/>
      <dgm:spPr/>
      <dgm:t>
        <a:bodyPr/>
        <a:lstStyle/>
        <a:p>
          <a:endParaRPr lang="es-CO"/>
        </a:p>
      </dgm:t>
    </dgm:pt>
    <dgm:pt modelId="{09D564D4-D230-4988-BC46-480CB9D3C8EF}" type="sibTrans" cxnId="{A259FB4B-F9C8-44F7-B2BE-10DD6AB8C441}">
      <dgm:prSet/>
      <dgm:spPr/>
      <dgm:t>
        <a:bodyPr/>
        <a:lstStyle/>
        <a:p>
          <a:endParaRPr lang="es-CO"/>
        </a:p>
      </dgm:t>
    </dgm:pt>
    <dgm:pt modelId="{8AE58F36-E728-4B70-908D-F30BF5CBD26B}" type="pres">
      <dgm:prSet presAssocID="{1F4EDFA9-0836-46F1-9FAE-27811625186A}" presName="Name0" presStyleCnt="0">
        <dgm:presLayoutVars>
          <dgm:dir/>
          <dgm:animLvl val="lvl"/>
          <dgm:resizeHandles val="exact"/>
        </dgm:presLayoutVars>
      </dgm:prSet>
      <dgm:spPr/>
    </dgm:pt>
    <dgm:pt modelId="{3C5BE82B-8CF2-46E5-8311-EF176768DAD1}" type="pres">
      <dgm:prSet presAssocID="{1F4EDFA9-0836-46F1-9FAE-27811625186A}" presName="tSp" presStyleCnt="0"/>
      <dgm:spPr/>
    </dgm:pt>
    <dgm:pt modelId="{F8CD8C6F-C426-4F6C-9026-3598CBCCF6C6}" type="pres">
      <dgm:prSet presAssocID="{1F4EDFA9-0836-46F1-9FAE-27811625186A}" presName="bSp" presStyleCnt="0"/>
      <dgm:spPr/>
    </dgm:pt>
    <dgm:pt modelId="{DDBA2C86-4CC7-4D68-8C93-1A47A63BC3C5}" type="pres">
      <dgm:prSet presAssocID="{1F4EDFA9-0836-46F1-9FAE-27811625186A}" presName="process" presStyleCnt="0"/>
      <dgm:spPr/>
    </dgm:pt>
    <dgm:pt modelId="{701DFD2B-4307-479B-947B-283299EB0699}" type="pres">
      <dgm:prSet presAssocID="{693CA1AF-D3D5-48C3-ADC1-4C168EC2FAF7}" presName="composite1" presStyleCnt="0"/>
      <dgm:spPr/>
    </dgm:pt>
    <dgm:pt modelId="{8258AF03-5386-4392-98D7-118F02E0A07D}" type="pres">
      <dgm:prSet presAssocID="{693CA1AF-D3D5-48C3-ADC1-4C168EC2FAF7}" presName="dummyNode1" presStyleLbl="node1" presStyleIdx="0" presStyleCnt="3"/>
      <dgm:spPr/>
    </dgm:pt>
    <dgm:pt modelId="{94320D3B-32B1-441E-AF9E-32DE71426062}" type="pres">
      <dgm:prSet presAssocID="{693CA1AF-D3D5-48C3-ADC1-4C168EC2FAF7}" presName="childNode1" presStyleLbl="bgAcc1" presStyleIdx="0" presStyleCnt="3">
        <dgm:presLayoutVars>
          <dgm:bulletEnabled val="1"/>
        </dgm:presLayoutVars>
      </dgm:prSet>
      <dgm:spPr/>
    </dgm:pt>
    <dgm:pt modelId="{975973C8-F8E9-450F-9967-5C42FBBA6D84}" type="pres">
      <dgm:prSet presAssocID="{693CA1AF-D3D5-48C3-ADC1-4C168EC2FAF7}" presName="childNode1tx" presStyleLbl="bgAcc1" presStyleIdx="0" presStyleCnt="3">
        <dgm:presLayoutVars>
          <dgm:bulletEnabled val="1"/>
        </dgm:presLayoutVars>
      </dgm:prSet>
      <dgm:spPr/>
    </dgm:pt>
    <dgm:pt modelId="{675ED0BA-1D62-4BC8-B6F3-A6CD8560B620}" type="pres">
      <dgm:prSet presAssocID="{693CA1AF-D3D5-48C3-ADC1-4C168EC2FAF7}" presName="parentNode1" presStyleLbl="node1" presStyleIdx="0" presStyleCnt="3">
        <dgm:presLayoutVars>
          <dgm:chMax val="1"/>
          <dgm:bulletEnabled val="1"/>
        </dgm:presLayoutVars>
      </dgm:prSet>
      <dgm:spPr/>
    </dgm:pt>
    <dgm:pt modelId="{CCA13BEE-81BC-4574-BC0F-6D425157E6EC}" type="pres">
      <dgm:prSet presAssocID="{693CA1AF-D3D5-48C3-ADC1-4C168EC2FAF7}" presName="connSite1" presStyleCnt="0"/>
      <dgm:spPr/>
    </dgm:pt>
    <dgm:pt modelId="{CB19EE02-599D-4AA4-BFFC-D20BBE4E5909}" type="pres">
      <dgm:prSet presAssocID="{9568846F-DAFF-4D19-BC2A-C59F9317B3D0}" presName="Name9" presStyleLbl="sibTrans2D1" presStyleIdx="0" presStyleCnt="2"/>
      <dgm:spPr/>
    </dgm:pt>
    <dgm:pt modelId="{A1043F87-F9F7-42F1-A175-06E23782EF9C}" type="pres">
      <dgm:prSet presAssocID="{B0B9E104-A3EB-4E6E-B542-3D4FCF0C7093}" presName="composite2" presStyleCnt="0"/>
      <dgm:spPr/>
    </dgm:pt>
    <dgm:pt modelId="{DFB95D46-9DCC-499F-AB19-8DDD6A55F5DE}" type="pres">
      <dgm:prSet presAssocID="{B0B9E104-A3EB-4E6E-B542-3D4FCF0C7093}" presName="dummyNode2" presStyleLbl="node1" presStyleIdx="0" presStyleCnt="3"/>
      <dgm:spPr/>
    </dgm:pt>
    <dgm:pt modelId="{5886D26B-058E-4296-A7F9-DF728C26C858}" type="pres">
      <dgm:prSet presAssocID="{B0B9E104-A3EB-4E6E-B542-3D4FCF0C7093}" presName="childNode2" presStyleLbl="bgAcc1" presStyleIdx="1" presStyleCnt="3">
        <dgm:presLayoutVars>
          <dgm:bulletEnabled val="1"/>
        </dgm:presLayoutVars>
      </dgm:prSet>
      <dgm:spPr/>
    </dgm:pt>
    <dgm:pt modelId="{B7C942C9-94F3-4F00-8882-2BE9251FFC83}" type="pres">
      <dgm:prSet presAssocID="{B0B9E104-A3EB-4E6E-B542-3D4FCF0C7093}" presName="childNode2tx" presStyleLbl="bgAcc1" presStyleIdx="1" presStyleCnt="3">
        <dgm:presLayoutVars>
          <dgm:bulletEnabled val="1"/>
        </dgm:presLayoutVars>
      </dgm:prSet>
      <dgm:spPr/>
    </dgm:pt>
    <dgm:pt modelId="{A8DEC647-94FA-4010-BE15-AC5FBE7EC14E}" type="pres">
      <dgm:prSet presAssocID="{B0B9E104-A3EB-4E6E-B542-3D4FCF0C7093}" presName="parentNode2" presStyleLbl="node1" presStyleIdx="1" presStyleCnt="3">
        <dgm:presLayoutVars>
          <dgm:chMax val="0"/>
          <dgm:bulletEnabled val="1"/>
        </dgm:presLayoutVars>
      </dgm:prSet>
      <dgm:spPr/>
    </dgm:pt>
    <dgm:pt modelId="{EC2CBF07-CD61-4102-BB99-7DF4987D6D55}" type="pres">
      <dgm:prSet presAssocID="{B0B9E104-A3EB-4E6E-B542-3D4FCF0C7093}" presName="connSite2" presStyleCnt="0"/>
      <dgm:spPr/>
    </dgm:pt>
    <dgm:pt modelId="{2DC27D6A-0F87-478F-88A2-E7AC44C42ADD}" type="pres">
      <dgm:prSet presAssocID="{9F6C2BF1-148C-4236-90A3-2E4964B192CE}" presName="Name18" presStyleLbl="sibTrans2D1" presStyleIdx="1" presStyleCnt="2"/>
      <dgm:spPr/>
    </dgm:pt>
    <dgm:pt modelId="{9381AC65-1A44-440B-9E15-86549995CF4F}" type="pres">
      <dgm:prSet presAssocID="{64FB17B6-51A5-49EA-B7F2-822918BE633D}" presName="composite1" presStyleCnt="0"/>
      <dgm:spPr/>
    </dgm:pt>
    <dgm:pt modelId="{07F3D0C8-0296-4FB5-BA25-5C25C4765DB4}" type="pres">
      <dgm:prSet presAssocID="{64FB17B6-51A5-49EA-B7F2-822918BE633D}" presName="dummyNode1" presStyleLbl="node1" presStyleIdx="1" presStyleCnt="3"/>
      <dgm:spPr/>
    </dgm:pt>
    <dgm:pt modelId="{3233446D-DBD2-4BBC-9734-CBFC8193604A}" type="pres">
      <dgm:prSet presAssocID="{64FB17B6-51A5-49EA-B7F2-822918BE633D}" presName="childNode1" presStyleLbl="bgAcc1" presStyleIdx="2" presStyleCnt="3">
        <dgm:presLayoutVars>
          <dgm:bulletEnabled val="1"/>
        </dgm:presLayoutVars>
      </dgm:prSet>
      <dgm:spPr/>
    </dgm:pt>
    <dgm:pt modelId="{730CC9CF-8FA7-4C4A-A38B-4E9F62680B7A}" type="pres">
      <dgm:prSet presAssocID="{64FB17B6-51A5-49EA-B7F2-822918BE633D}" presName="childNode1tx" presStyleLbl="bgAcc1" presStyleIdx="2" presStyleCnt="3">
        <dgm:presLayoutVars>
          <dgm:bulletEnabled val="1"/>
        </dgm:presLayoutVars>
      </dgm:prSet>
      <dgm:spPr/>
    </dgm:pt>
    <dgm:pt modelId="{666C2D3A-3354-402E-A4FF-5F7182EEECC4}" type="pres">
      <dgm:prSet presAssocID="{64FB17B6-51A5-49EA-B7F2-822918BE633D}" presName="parentNode1" presStyleLbl="node1" presStyleIdx="2" presStyleCnt="3">
        <dgm:presLayoutVars>
          <dgm:chMax val="1"/>
          <dgm:bulletEnabled val="1"/>
        </dgm:presLayoutVars>
      </dgm:prSet>
      <dgm:spPr/>
    </dgm:pt>
    <dgm:pt modelId="{EEBC6284-8188-4698-911C-3C33D423CA83}" type="pres">
      <dgm:prSet presAssocID="{64FB17B6-51A5-49EA-B7F2-822918BE633D}" presName="connSite1" presStyleCnt="0"/>
      <dgm:spPr/>
    </dgm:pt>
  </dgm:ptLst>
  <dgm:cxnLst>
    <dgm:cxn modelId="{C39E8D18-FA43-48F8-AA27-C5958DE726E8}" type="presOf" srcId="{1F4EDFA9-0836-46F1-9FAE-27811625186A}" destId="{8AE58F36-E728-4B70-908D-F30BF5CBD26B}" srcOrd="0" destOrd="0" presId="urn:microsoft.com/office/officeart/2005/8/layout/hProcess4"/>
    <dgm:cxn modelId="{FEC4F31D-DE6D-4E85-BE15-81B1602FEBB3}" srcId="{1F4EDFA9-0836-46F1-9FAE-27811625186A}" destId="{693CA1AF-D3D5-48C3-ADC1-4C168EC2FAF7}" srcOrd="0" destOrd="0" parTransId="{A33DB837-13D3-4FD3-93F9-7B468A1E7B3C}" sibTransId="{9568846F-DAFF-4D19-BC2A-C59F9317B3D0}"/>
    <dgm:cxn modelId="{5EAC9843-6A02-424F-9B61-5EC58DED04AB}" type="presOf" srcId="{B0B9E104-A3EB-4E6E-B542-3D4FCF0C7093}" destId="{A8DEC647-94FA-4010-BE15-AC5FBE7EC14E}" srcOrd="0" destOrd="0" presId="urn:microsoft.com/office/officeart/2005/8/layout/hProcess4"/>
    <dgm:cxn modelId="{A259FB4B-F9C8-44F7-B2BE-10DD6AB8C441}" srcId="{1F4EDFA9-0836-46F1-9FAE-27811625186A}" destId="{64FB17B6-51A5-49EA-B7F2-822918BE633D}" srcOrd="2" destOrd="0" parTransId="{ADD52DEE-9A0E-488F-83F1-AFF10739D88B}" sibTransId="{09D564D4-D230-4988-BC46-480CB9D3C8EF}"/>
    <dgm:cxn modelId="{98425476-6567-451F-B559-36EE51468684}" type="presOf" srcId="{64FB17B6-51A5-49EA-B7F2-822918BE633D}" destId="{666C2D3A-3354-402E-A4FF-5F7182EEECC4}" srcOrd="0" destOrd="0" presId="urn:microsoft.com/office/officeart/2005/8/layout/hProcess4"/>
    <dgm:cxn modelId="{861F7C7D-63A4-4697-8DC2-9A4FB5B4C083}" type="presOf" srcId="{9F6C2BF1-148C-4236-90A3-2E4964B192CE}" destId="{2DC27D6A-0F87-478F-88A2-E7AC44C42ADD}" srcOrd="0" destOrd="0" presId="urn:microsoft.com/office/officeart/2005/8/layout/hProcess4"/>
    <dgm:cxn modelId="{77BCC6B6-25E6-498D-AD92-11124F4BDCDC}" type="presOf" srcId="{9568846F-DAFF-4D19-BC2A-C59F9317B3D0}" destId="{CB19EE02-599D-4AA4-BFFC-D20BBE4E5909}" srcOrd="0" destOrd="0" presId="urn:microsoft.com/office/officeart/2005/8/layout/hProcess4"/>
    <dgm:cxn modelId="{D92947D0-79FE-42AD-ACB0-34ACB64AF86B}" srcId="{1F4EDFA9-0836-46F1-9FAE-27811625186A}" destId="{B0B9E104-A3EB-4E6E-B542-3D4FCF0C7093}" srcOrd="1" destOrd="0" parTransId="{842575A9-AC83-4198-946A-D6489DBC5210}" sibTransId="{9F6C2BF1-148C-4236-90A3-2E4964B192CE}"/>
    <dgm:cxn modelId="{641988D3-D9C2-4087-8C7E-4B11354F1E05}" type="presOf" srcId="{693CA1AF-D3D5-48C3-ADC1-4C168EC2FAF7}" destId="{675ED0BA-1D62-4BC8-B6F3-A6CD8560B620}" srcOrd="0" destOrd="0" presId="urn:microsoft.com/office/officeart/2005/8/layout/hProcess4"/>
    <dgm:cxn modelId="{7CC12860-3039-482C-8F37-F6C12E6420C1}" type="presParOf" srcId="{8AE58F36-E728-4B70-908D-F30BF5CBD26B}" destId="{3C5BE82B-8CF2-46E5-8311-EF176768DAD1}" srcOrd="0" destOrd="0" presId="urn:microsoft.com/office/officeart/2005/8/layout/hProcess4"/>
    <dgm:cxn modelId="{44205B89-5988-4E25-9E81-DAAB7A372609}" type="presParOf" srcId="{8AE58F36-E728-4B70-908D-F30BF5CBD26B}" destId="{F8CD8C6F-C426-4F6C-9026-3598CBCCF6C6}" srcOrd="1" destOrd="0" presId="urn:microsoft.com/office/officeart/2005/8/layout/hProcess4"/>
    <dgm:cxn modelId="{FA192C93-1AF7-4038-9F89-B2DC5473C1F9}" type="presParOf" srcId="{8AE58F36-E728-4B70-908D-F30BF5CBD26B}" destId="{DDBA2C86-4CC7-4D68-8C93-1A47A63BC3C5}" srcOrd="2" destOrd="0" presId="urn:microsoft.com/office/officeart/2005/8/layout/hProcess4"/>
    <dgm:cxn modelId="{71079907-3B23-4B6C-BFA3-937C2FAA65E2}" type="presParOf" srcId="{DDBA2C86-4CC7-4D68-8C93-1A47A63BC3C5}" destId="{701DFD2B-4307-479B-947B-283299EB0699}" srcOrd="0" destOrd="0" presId="urn:microsoft.com/office/officeart/2005/8/layout/hProcess4"/>
    <dgm:cxn modelId="{A3D5B7BE-E596-4B7E-B02F-33D9AE9244AB}" type="presParOf" srcId="{701DFD2B-4307-479B-947B-283299EB0699}" destId="{8258AF03-5386-4392-98D7-118F02E0A07D}" srcOrd="0" destOrd="0" presId="urn:microsoft.com/office/officeart/2005/8/layout/hProcess4"/>
    <dgm:cxn modelId="{FC9A8080-1A72-4B73-B1CD-C22CCA342976}" type="presParOf" srcId="{701DFD2B-4307-479B-947B-283299EB0699}" destId="{94320D3B-32B1-441E-AF9E-32DE71426062}" srcOrd="1" destOrd="0" presId="urn:microsoft.com/office/officeart/2005/8/layout/hProcess4"/>
    <dgm:cxn modelId="{D3CB512C-DAB2-49C9-87A5-57A6CFDEA5C4}" type="presParOf" srcId="{701DFD2B-4307-479B-947B-283299EB0699}" destId="{975973C8-F8E9-450F-9967-5C42FBBA6D84}" srcOrd="2" destOrd="0" presId="urn:microsoft.com/office/officeart/2005/8/layout/hProcess4"/>
    <dgm:cxn modelId="{54168BCE-906D-4DFA-AC86-2EE8CDE25F34}" type="presParOf" srcId="{701DFD2B-4307-479B-947B-283299EB0699}" destId="{675ED0BA-1D62-4BC8-B6F3-A6CD8560B620}" srcOrd="3" destOrd="0" presId="urn:microsoft.com/office/officeart/2005/8/layout/hProcess4"/>
    <dgm:cxn modelId="{5CDAF8C5-D78E-49DC-A550-F03C528B29F1}" type="presParOf" srcId="{701DFD2B-4307-479B-947B-283299EB0699}" destId="{CCA13BEE-81BC-4574-BC0F-6D425157E6EC}" srcOrd="4" destOrd="0" presId="urn:microsoft.com/office/officeart/2005/8/layout/hProcess4"/>
    <dgm:cxn modelId="{5B759180-7C17-4917-AD4C-B2A0D5A1F5B6}" type="presParOf" srcId="{DDBA2C86-4CC7-4D68-8C93-1A47A63BC3C5}" destId="{CB19EE02-599D-4AA4-BFFC-D20BBE4E5909}" srcOrd="1" destOrd="0" presId="urn:microsoft.com/office/officeart/2005/8/layout/hProcess4"/>
    <dgm:cxn modelId="{5CF88535-24C6-4C7F-8CBD-26BFFD222F90}" type="presParOf" srcId="{DDBA2C86-4CC7-4D68-8C93-1A47A63BC3C5}" destId="{A1043F87-F9F7-42F1-A175-06E23782EF9C}" srcOrd="2" destOrd="0" presId="urn:microsoft.com/office/officeart/2005/8/layout/hProcess4"/>
    <dgm:cxn modelId="{EF0BEF89-AB5E-41FB-BFBF-2CBC526B2660}" type="presParOf" srcId="{A1043F87-F9F7-42F1-A175-06E23782EF9C}" destId="{DFB95D46-9DCC-499F-AB19-8DDD6A55F5DE}" srcOrd="0" destOrd="0" presId="urn:microsoft.com/office/officeart/2005/8/layout/hProcess4"/>
    <dgm:cxn modelId="{9133C118-7B51-46F0-AF06-EC57A3DFC410}" type="presParOf" srcId="{A1043F87-F9F7-42F1-A175-06E23782EF9C}" destId="{5886D26B-058E-4296-A7F9-DF728C26C858}" srcOrd="1" destOrd="0" presId="urn:microsoft.com/office/officeart/2005/8/layout/hProcess4"/>
    <dgm:cxn modelId="{5BC05256-D967-4925-83FA-4AA07148392C}" type="presParOf" srcId="{A1043F87-F9F7-42F1-A175-06E23782EF9C}" destId="{B7C942C9-94F3-4F00-8882-2BE9251FFC83}" srcOrd="2" destOrd="0" presId="urn:microsoft.com/office/officeart/2005/8/layout/hProcess4"/>
    <dgm:cxn modelId="{84F1B3F0-814C-4E55-B00E-46466A3D7AFF}" type="presParOf" srcId="{A1043F87-F9F7-42F1-A175-06E23782EF9C}" destId="{A8DEC647-94FA-4010-BE15-AC5FBE7EC14E}" srcOrd="3" destOrd="0" presId="urn:microsoft.com/office/officeart/2005/8/layout/hProcess4"/>
    <dgm:cxn modelId="{EF6D9E7C-7CD5-4015-86E4-3699B2705D49}" type="presParOf" srcId="{A1043F87-F9F7-42F1-A175-06E23782EF9C}" destId="{EC2CBF07-CD61-4102-BB99-7DF4987D6D55}" srcOrd="4" destOrd="0" presId="urn:microsoft.com/office/officeart/2005/8/layout/hProcess4"/>
    <dgm:cxn modelId="{64442EAD-D3A5-43CF-BA16-A0FDD58645A3}" type="presParOf" srcId="{DDBA2C86-4CC7-4D68-8C93-1A47A63BC3C5}" destId="{2DC27D6A-0F87-478F-88A2-E7AC44C42ADD}" srcOrd="3" destOrd="0" presId="urn:microsoft.com/office/officeart/2005/8/layout/hProcess4"/>
    <dgm:cxn modelId="{DA8AAFB6-7739-4BFE-A839-FB5CCBAF0356}" type="presParOf" srcId="{DDBA2C86-4CC7-4D68-8C93-1A47A63BC3C5}" destId="{9381AC65-1A44-440B-9E15-86549995CF4F}" srcOrd="4" destOrd="0" presId="urn:microsoft.com/office/officeart/2005/8/layout/hProcess4"/>
    <dgm:cxn modelId="{AA10E1E1-D159-4CBB-8D2E-1F4BC3EAC6BA}" type="presParOf" srcId="{9381AC65-1A44-440B-9E15-86549995CF4F}" destId="{07F3D0C8-0296-4FB5-BA25-5C25C4765DB4}" srcOrd="0" destOrd="0" presId="urn:microsoft.com/office/officeart/2005/8/layout/hProcess4"/>
    <dgm:cxn modelId="{EB7CE237-7001-4DFC-9953-5A478D1A8E84}" type="presParOf" srcId="{9381AC65-1A44-440B-9E15-86549995CF4F}" destId="{3233446D-DBD2-4BBC-9734-CBFC8193604A}" srcOrd="1" destOrd="0" presId="urn:microsoft.com/office/officeart/2005/8/layout/hProcess4"/>
    <dgm:cxn modelId="{17184EB4-CF23-4207-806F-4A065A241236}" type="presParOf" srcId="{9381AC65-1A44-440B-9E15-86549995CF4F}" destId="{730CC9CF-8FA7-4C4A-A38B-4E9F62680B7A}" srcOrd="2" destOrd="0" presId="urn:microsoft.com/office/officeart/2005/8/layout/hProcess4"/>
    <dgm:cxn modelId="{6C52D0CE-BA7D-4EBC-BF63-18804F3A673C}" type="presParOf" srcId="{9381AC65-1A44-440B-9E15-86549995CF4F}" destId="{666C2D3A-3354-402E-A4FF-5F7182EEECC4}" srcOrd="3" destOrd="0" presId="urn:microsoft.com/office/officeart/2005/8/layout/hProcess4"/>
    <dgm:cxn modelId="{E8476105-F8C2-49D0-A248-BB7E9AD2388A}" type="presParOf" srcId="{9381AC65-1A44-440B-9E15-86549995CF4F}" destId="{EEBC6284-8188-4698-911C-3C33D423CA83}"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246FD-09A3-4770-8C9E-7FEFEBFDF9ED}">
      <dsp:nvSpPr>
        <dsp:cNvPr id="0" name=""/>
        <dsp:cNvSpPr/>
      </dsp:nvSpPr>
      <dsp:spPr>
        <a:xfrm rot="10800000">
          <a:off x="835085" y="21253"/>
          <a:ext cx="7032564" cy="40045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91"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kern="1200">
              <a:solidFill>
                <a:srgbClr val="242852">
                  <a:hueOff val="0"/>
                  <a:satOff val="0"/>
                  <a:lumOff val="0"/>
                  <a:alphaOff val="0"/>
                </a:srgbClr>
              </a:solidFill>
              <a:latin typeface="Arial" panose="020B0604020202020204"/>
              <a:ea typeface="+mn-ea"/>
              <a:cs typeface="+mn-cs"/>
            </a:rPr>
            <a:t>Deberá abrirse  sólo </a:t>
          </a:r>
          <a:r>
            <a:rPr lang="es-CO" sz="1100" kern="1200"/>
            <a:t>en entidades bancarias vigiladas por la Súper Financiera de Colombia.</a:t>
          </a:r>
        </a:p>
      </dsp:txBody>
      <dsp:txXfrm rot="10800000">
        <a:off x="935199" y="21253"/>
        <a:ext cx="6932450" cy="400458"/>
      </dsp:txXfrm>
    </dsp:sp>
    <dsp:sp modelId="{70297942-7F8E-4F0C-907B-46E2DB46E745}">
      <dsp:nvSpPr>
        <dsp:cNvPr id="0" name=""/>
        <dsp:cNvSpPr/>
      </dsp:nvSpPr>
      <dsp:spPr>
        <a:xfrm>
          <a:off x="363010" y="0"/>
          <a:ext cx="400458" cy="4004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24D02-7A4F-4E72-B6BE-58ADB4F88F2E}">
      <dsp:nvSpPr>
        <dsp:cNvPr id="0" name=""/>
        <dsp:cNvSpPr/>
      </dsp:nvSpPr>
      <dsp:spPr>
        <a:xfrm rot="10800000">
          <a:off x="3542720" y="521870"/>
          <a:ext cx="7032564" cy="40045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91"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kern="1200"/>
            <a:t>Recibirá sólo recursos de la ADRES para el funcionamiento de los equipos de salud Territorial.</a:t>
          </a:r>
        </a:p>
      </dsp:txBody>
      <dsp:txXfrm rot="10800000">
        <a:off x="3642834" y="521870"/>
        <a:ext cx="6932450" cy="400458"/>
      </dsp:txXfrm>
    </dsp:sp>
    <dsp:sp modelId="{459F0948-9D6D-4439-BDC0-BB469CC4119A}">
      <dsp:nvSpPr>
        <dsp:cNvPr id="0" name=""/>
        <dsp:cNvSpPr/>
      </dsp:nvSpPr>
      <dsp:spPr>
        <a:xfrm>
          <a:off x="3115977" y="483086"/>
          <a:ext cx="400458" cy="4004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999EE2-D250-458F-B4B8-A3C0EF56C940}">
      <dsp:nvSpPr>
        <dsp:cNvPr id="0" name=""/>
        <dsp:cNvSpPr/>
      </dsp:nvSpPr>
      <dsp:spPr>
        <a:xfrm rot="10800000">
          <a:off x="844228" y="1022475"/>
          <a:ext cx="7032564" cy="40045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91"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kern="1200"/>
            <a:t>Deberá estar marcada como exenta de todo tipo de gravámenes, tasas y contribuciones.</a:t>
          </a:r>
        </a:p>
      </dsp:txBody>
      <dsp:txXfrm rot="10800000">
        <a:off x="944342" y="1022475"/>
        <a:ext cx="6932450" cy="400458"/>
      </dsp:txXfrm>
    </dsp:sp>
    <dsp:sp modelId="{46AD89A3-BDFB-4BF8-B37B-4AB1A4932068}">
      <dsp:nvSpPr>
        <dsp:cNvPr id="0" name=""/>
        <dsp:cNvSpPr/>
      </dsp:nvSpPr>
      <dsp:spPr>
        <a:xfrm>
          <a:off x="358385" y="973987"/>
          <a:ext cx="400458" cy="40045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C4DB9-D362-45A1-9278-1FF0F3E87AAE}">
      <dsp:nvSpPr>
        <dsp:cNvPr id="0" name=""/>
        <dsp:cNvSpPr/>
      </dsp:nvSpPr>
      <dsp:spPr>
        <a:xfrm rot="10800000">
          <a:off x="3542720" y="1561868"/>
          <a:ext cx="7032564" cy="40045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91"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kern="1200"/>
            <a:t>Se podrán sustituir las cuentas maestras una (1) vez por año en el marco de la emergencia.</a:t>
          </a:r>
        </a:p>
      </dsp:txBody>
      <dsp:txXfrm rot="10800000">
        <a:off x="3642834" y="1561868"/>
        <a:ext cx="6932450" cy="400458"/>
      </dsp:txXfrm>
    </dsp:sp>
    <dsp:sp modelId="{433B3C7E-2A5E-4E93-814B-08329C11F897}">
      <dsp:nvSpPr>
        <dsp:cNvPr id="0" name=""/>
        <dsp:cNvSpPr/>
      </dsp:nvSpPr>
      <dsp:spPr>
        <a:xfrm>
          <a:off x="3106253" y="1542478"/>
          <a:ext cx="400458" cy="40045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219C69-D771-44B1-BB07-B8D707D86990}">
      <dsp:nvSpPr>
        <dsp:cNvPr id="0" name=""/>
        <dsp:cNvSpPr/>
      </dsp:nvSpPr>
      <dsp:spPr>
        <a:xfrm rot="10800000">
          <a:off x="871655" y="2015230"/>
          <a:ext cx="7032564" cy="40045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91"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kern="1200"/>
            <a:t>Se debitará solamente a cuentas beneficiarias de propiedad de la IPS o la ADRES (finalizada la emergencia).</a:t>
          </a:r>
        </a:p>
      </dsp:txBody>
      <dsp:txXfrm rot="10800000">
        <a:off x="971769" y="2015230"/>
        <a:ext cx="6932450" cy="400458"/>
      </dsp:txXfrm>
    </dsp:sp>
    <dsp:sp modelId="{BBC72683-D8AC-4397-A608-64EB5596B9F5}">
      <dsp:nvSpPr>
        <dsp:cNvPr id="0" name=""/>
        <dsp:cNvSpPr/>
      </dsp:nvSpPr>
      <dsp:spPr>
        <a:xfrm>
          <a:off x="358385" y="2015230"/>
          <a:ext cx="400458" cy="400458"/>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58867D-E3FD-4DD5-BE90-0C84C0C1D416}">
      <dsp:nvSpPr>
        <dsp:cNvPr id="0" name=""/>
        <dsp:cNvSpPr/>
      </dsp:nvSpPr>
      <dsp:spPr>
        <a:xfrm rot="10800000">
          <a:off x="3542720" y="2630166"/>
          <a:ext cx="7032564" cy="40045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91"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kern="1200"/>
            <a:t>La IPS es responsable de registrar las cuentas </a:t>
          </a:r>
          <a:r>
            <a:rPr lang="es-CO" sz="1100" kern="1200">
              <a:solidFill>
                <a:srgbClr val="242852">
                  <a:hueOff val="0"/>
                  <a:satOff val="0"/>
                  <a:lumOff val="0"/>
                  <a:alphaOff val="0"/>
                </a:srgbClr>
              </a:solidFill>
              <a:latin typeface="Arial" panose="020B0604020202020204"/>
              <a:ea typeface="+mn-ea"/>
              <a:cs typeface="+mn-cs"/>
            </a:rPr>
            <a:t>beneficiarias- “Cuentas propias y  ADRES”.</a:t>
          </a:r>
        </a:p>
      </dsp:txBody>
      <dsp:txXfrm rot="10800000">
        <a:off x="3642834" y="2630166"/>
        <a:ext cx="6932450" cy="400458"/>
      </dsp:txXfrm>
    </dsp:sp>
    <dsp:sp modelId="{4AFCBFB4-BAFC-431B-8222-E9DA944DE2C7}">
      <dsp:nvSpPr>
        <dsp:cNvPr id="0" name=""/>
        <dsp:cNvSpPr/>
      </dsp:nvSpPr>
      <dsp:spPr>
        <a:xfrm>
          <a:off x="3135367" y="2650345"/>
          <a:ext cx="400458" cy="400458"/>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C8B8E6-A30C-41E3-9C47-A674D18E5BB0}">
      <dsp:nvSpPr>
        <dsp:cNvPr id="0" name=""/>
        <dsp:cNvSpPr/>
      </dsp:nvSpPr>
      <dsp:spPr>
        <a:xfrm rot="10800000">
          <a:off x="834945" y="3112165"/>
          <a:ext cx="7032564" cy="40045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91"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kern="1200"/>
            <a:t>Permitirá solamente transferencias electrónicas, se bloquean otros medios de recaudo y pago (cheques, tarjetas de crédito, débito, </a:t>
          </a:r>
          <a:r>
            <a:rPr lang="es-CO" sz="1100" kern="1200" err="1"/>
            <a:t>etc</a:t>
          </a:r>
          <a:r>
            <a:rPr lang="es-CO" sz="1100" kern="1200"/>
            <a:t>).</a:t>
          </a:r>
        </a:p>
      </dsp:txBody>
      <dsp:txXfrm rot="10800000">
        <a:off x="935059" y="3112165"/>
        <a:ext cx="6932450" cy="400458"/>
      </dsp:txXfrm>
    </dsp:sp>
    <dsp:sp modelId="{CC4AFCEB-8FF1-4E45-95D1-793B7320AE13}">
      <dsp:nvSpPr>
        <dsp:cNvPr id="0" name=""/>
        <dsp:cNvSpPr/>
      </dsp:nvSpPr>
      <dsp:spPr>
        <a:xfrm>
          <a:off x="318807" y="3112169"/>
          <a:ext cx="400458" cy="400458"/>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4B756-2053-4B98-B2D1-30F598E53F7F}">
      <dsp:nvSpPr>
        <dsp:cNvPr id="0" name=""/>
        <dsp:cNvSpPr/>
      </dsp:nvSpPr>
      <dsp:spPr>
        <a:xfrm rot="10800000">
          <a:off x="3542720" y="3616378"/>
          <a:ext cx="7032564" cy="40045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91"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kern="1200"/>
            <a:t>La entidad bancaria deberá enviar los extractos </a:t>
          </a:r>
          <a:r>
            <a:rPr lang="es-CO" sz="1100" kern="1200">
              <a:solidFill>
                <a:srgbClr val="242852">
                  <a:hueOff val="0"/>
                  <a:satOff val="0"/>
                  <a:lumOff val="0"/>
                  <a:alphaOff val="0"/>
                </a:srgbClr>
              </a:solidFill>
              <a:latin typeface="Arial" panose="020B0604020202020204"/>
              <a:ea typeface="+mn-ea"/>
              <a:cs typeface="+mn-cs"/>
            </a:rPr>
            <a:t>mensuales a la ADRES, en los </a:t>
          </a:r>
          <a:r>
            <a:rPr lang="es-CO" sz="1100" kern="1200"/>
            <a:t>primeros 5 días hábiles del mes siguiente.</a:t>
          </a:r>
        </a:p>
      </dsp:txBody>
      <dsp:txXfrm rot="10800000">
        <a:off x="3642834" y="3616378"/>
        <a:ext cx="6932450" cy="400458"/>
      </dsp:txXfrm>
    </dsp:sp>
    <dsp:sp modelId="{AE72167C-F050-4A7F-B908-93CDC9A21F3D}">
      <dsp:nvSpPr>
        <dsp:cNvPr id="0" name=""/>
        <dsp:cNvSpPr/>
      </dsp:nvSpPr>
      <dsp:spPr>
        <a:xfrm>
          <a:off x="3135367" y="3616378"/>
          <a:ext cx="400458" cy="400458"/>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572C23-92C7-4B70-A8FB-80D70CBC67FC}">
      <dsp:nvSpPr>
        <dsp:cNvPr id="0" name=""/>
        <dsp:cNvSpPr/>
      </dsp:nvSpPr>
      <dsp:spPr>
        <a:xfrm rot="10800000">
          <a:off x="862512" y="4099603"/>
          <a:ext cx="7032564" cy="40045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91"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kern="1200"/>
            <a:t>Después de finalizar la emergencia, los recursos que no hayan sido comprometidos se reintegrarán a la ADRES con sus respectivos intereses.</a:t>
          </a:r>
        </a:p>
      </dsp:txBody>
      <dsp:txXfrm rot="10800000">
        <a:off x="962626" y="4099603"/>
        <a:ext cx="6932450" cy="400458"/>
      </dsp:txXfrm>
    </dsp:sp>
    <dsp:sp modelId="{38CB8EF5-7CB5-458B-B6AF-D03CBFE3826F}">
      <dsp:nvSpPr>
        <dsp:cNvPr id="0" name=""/>
        <dsp:cNvSpPr/>
      </dsp:nvSpPr>
      <dsp:spPr>
        <a:xfrm>
          <a:off x="358385" y="4051127"/>
          <a:ext cx="400458" cy="400458"/>
        </a:xfrm>
        <a:prstGeom prst="ellipse">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0E627-A72B-4E97-9DA1-86AC8160E718}">
      <dsp:nvSpPr>
        <dsp:cNvPr id="0" name=""/>
        <dsp:cNvSpPr/>
      </dsp:nvSpPr>
      <dsp:spPr>
        <a:xfrm rot="10800000">
          <a:off x="3542720" y="4662467"/>
          <a:ext cx="7032564" cy="40045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91"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kern="1200"/>
            <a:t>Son inembargables tienen destinación específica y no podrán ser dirigidas a fines diferentes a los previstos constitucional y legalmente.</a:t>
          </a:r>
        </a:p>
      </dsp:txBody>
      <dsp:txXfrm rot="10800000">
        <a:off x="3642834" y="4662467"/>
        <a:ext cx="6932450" cy="400458"/>
      </dsp:txXfrm>
    </dsp:sp>
    <dsp:sp modelId="{E8174906-1E4C-4078-89B0-E4209C4D1A29}">
      <dsp:nvSpPr>
        <dsp:cNvPr id="0" name=""/>
        <dsp:cNvSpPr/>
      </dsp:nvSpPr>
      <dsp:spPr>
        <a:xfrm>
          <a:off x="3143929" y="4662467"/>
          <a:ext cx="400458" cy="400458"/>
        </a:xfrm>
        <a:prstGeom prst="ellipse">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F456C-A1C9-4704-8044-06D7DB5E15D1}">
      <dsp:nvSpPr>
        <dsp:cNvPr id="0" name=""/>
        <dsp:cNvSpPr/>
      </dsp:nvSpPr>
      <dsp:spPr>
        <a:xfrm>
          <a:off x="0" y="3500766"/>
          <a:ext cx="8211312" cy="1186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_tradnl" sz="2000" kern="1200"/>
            <a:t>3. Certificación de la cuenta destino  (expedición no mayor a 90 días)</a:t>
          </a:r>
          <a:endParaRPr lang="en-US" sz="2000" kern="1200"/>
        </a:p>
      </dsp:txBody>
      <dsp:txXfrm>
        <a:off x="0" y="3500766"/>
        <a:ext cx="8211312" cy="640936"/>
      </dsp:txXfrm>
    </dsp:sp>
    <dsp:sp modelId="{13B2B6ED-5A73-40BF-8135-F5B43DA163F5}">
      <dsp:nvSpPr>
        <dsp:cNvPr id="0" name=""/>
        <dsp:cNvSpPr/>
      </dsp:nvSpPr>
      <dsp:spPr>
        <a:xfrm>
          <a:off x="0" y="4233404"/>
          <a:ext cx="2052828" cy="545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s-ES_tradnl" sz="900" kern="1200"/>
            <a:t>. a. Nombre o razón social de la persona </a:t>
          </a:r>
          <a:r>
            <a:rPr lang="es-ES_tradnl" sz="1000" kern="1200"/>
            <a:t>jurídica</a:t>
          </a:r>
          <a:r>
            <a:rPr lang="es-ES_tradnl" sz="900" kern="1200"/>
            <a:t> que solicita el registro, tal como aparece en el RUT</a:t>
          </a:r>
          <a:endParaRPr lang="en-US" sz="900" kern="1200"/>
        </a:p>
      </dsp:txBody>
      <dsp:txXfrm>
        <a:off x="0" y="4233404"/>
        <a:ext cx="2052828" cy="545983"/>
      </dsp:txXfrm>
    </dsp:sp>
    <dsp:sp modelId="{5D0DAA01-C240-4B18-B680-87804ACAAEA7}">
      <dsp:nvSpPr>
        <dsp:cNvPr id="0" name=""/>
        <dsp:cNvSpPr/>
      </dsp:nvSpPr>
      <dsp:spPr>
        <a:xfrm>
          <a:off x="2052828" y="4233404"/>
          <a:ext cx="2052828" cy="545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_tradnl" sz="1300" kern="1200"/>
            <a:t>b. Número de Identificación Tributario – NIT.</a:t>
          </a:r>
          <a:endParaRPr lang="en-US" sz="1300" kern="1200"/>
        </a:p>
      </dsp:txBody>
      <dsp:txXfrm>
        <a:off x="2052828" y="4233404"/>
        <a:ext cx="2052828" cy="545983"/>
      </dsp:txXfrm>
    </dsp:sp>
    <dsp:sp modelId="{859ECC14-A9AD-49D5-A5EA-1ED3BF0A4DD0}">
      <dsp:nvSpPr>
        <dsp:cNvPr id="0" name=""/>
        <dsp:cNvSpPr/>
      </dsp:nvSpPr>
      <dsp:spPr>
        <a:xfrm>
          <a:off x="4105656" y="4233404"/>
          <a:ext cx="2052828" cy="545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_tradnl" sz="1300" kern="1200"/>
            <a:t>c. Tipo de cuenta (ahorro o corriente). </a:t>
          </a:r>
          <a:endParaRPr lang="en-US" sz="1300" kern="1200"/>
        </a:p>
      </dsp:txBody>
      <dsp:txXfrm>
        <a:off x="4105656" y="4233404"/>
        <a:ext cx="2052828" cy="545983"/>
      </dsp:txXfrm>
    </dsp:sp>
    <dsp:sp modelId="{370FE8A7-F88B-4D27-AB0A-D365D5C808C4}">
      <dsp:nvSpPr>
        <dsp:cNvPr id="0" name=""/>
        <dsp:cNvSpPr/>
      </dsp:nvSpPr>
      <dsp:spPr>
        <a:xfrm>
          <a:off x="6158484" y="4233404"/>
          <a:ext cx="2052828" cy="5459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_tradnl" sz="1300" kern="1200"/>
            <a:t>d. Número de cuenta.</a:t>
          </a:r>
          <a:endParaRPr lang="en-US" sz="1300" kern="1200"/>
        </a:p>
      </dsp:txBody>
      <dsp:txXfrm>
        <a:off x="6158484" y="4233404"/>
        <a:ext cx="2052828" cy="545983"/>
      </dsp:txXfrm>
    </dsp:sp>
    <dsp:sp modelId="{2C5A19A5-F1CB-4AFD-B23B-5A3AF65959E8}">
      <dsp:nvSpPr>
        <dsp:cNvPr id="0" name=""/>
        <dsp:cNvSpPr/>
      </dsp:nvSpPr>
      <dsp:spPr>
        <a:xfrm rot="10800000">
          <a:off x="0" y="1599236"/>
          <a:ext cx="8211312" cy="182548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_tradnl" sz="2000" kern="1200"/>
            <a:t>2. Una copia del Registro Único Tributario – RUT (expedición no mayor a 90 días)</a:t>
          </a:r>
          <a:endParaRPr lang="en-US" sz="2000" kern="1200"/>
        </a:p>
      </dsp:txBody>
      <dsp:txXfrm rot="10800000">
        <a:off x="0" y="1599236"/>
        <a:ext cx="8211312" cy="1186143"/>
      </dsp:txXfrm>
    </dsp:sp>
    <dsp:sp modelId="{FC3569FC-5655-4D4D-8B47-60FA917BD090}">
      <dsp:nvSpPr>
        <dsp:cNvPr id="0" name=""/>
        <dsp:cNvSpPr/>
      </dsp:nvSpPr>
      <dsp:spPr>
        <a:xfrm rot="10800000">
          <a:off x="0" y="849"/>
          <a:ext cx="8211312" cy="182548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1.Certificado de </a:t>
          </a:r>
          <a:r>
            <a:rPr lang="es-CO" sz="2000" kern="1200" noProof="0"/>
            <a:t>existencia</a:t>
          </a:r>
          <a:r>
            <a:rPr lang="en-US" sz="2000" kern="1200"/>
            <a:t> legal de la IPS.</a:t>
          </a:r>
        </a:p>
      </dsp:txBody>
      <dsp:txXfrm rot="-10800000">
        <a:off x="0" y="849"/>
        <a:ext cx="8211312" cy="640744"/>
      </dsp:txXfrm>
    </dsp:sp>
    <dsp:sp modelId="{E2E82337-A79B-4778-8623-2387C4DBC18E}">
      <dsp:nvSpPr>
        <dsp:cNvPr id="0" name=""/>
        <dsp:cNvSpPr/>
      </dsp:nvSpPr>
      <dsp:spPr>
        <a:xfrm>
          <a:off x="4009" y="641593"/>
          <a:ext cx="2734431" cy="5458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66725">
            <a:lnSpc>
              <a:spcPct val="90000"/>
            </a:lnSpc>
            <a:spcBef>
              <a:spcPct val="0"/>
            </a:spcBef>
            <a:spcAft>
              <a:spcPct val="35000"/>
            </a:spcAft>
            <a:buNone/>
          </a:pPr>
          <a:r>
            <a:rPr lang="en-US" sz="1050" b="1" kern="1200">
              <a:solidFill>
                <a:prstClr val="black">
                  <a:hueOff val="0"/>
                  <a:satOff val="0"/>
                  <a:lumOff val="0"/>
                  <a:alphaOff val="0"/>
                </a:prstClr>
              </a:solidFill>
              <a:latin typeface="+mn-lt"/>
              <a:ea typeface="+mn-ea"/>
              <a:cs typeface="+mn-cs"/>
            </a:rPr>
            <a:t>a. </a:t>
          </a:r>
          <a:r>
            <a:rPr lang="es-CO" sz="1050" b="1" kern="1200" noProof="0">
              <a:solidFill>
                <a:prstClr val="black">
                  <a:hueOff val="0"/>
                  <a:satOff val="0"/>
                  <a:lumOff val="0"/>
                  <a:alphaOff val="0"/>
                </a:prstClr>
              </a:solidFill>
              <a:latin typeface="+mn-lt"/>
              <a:ea typeface="+mn-ea"/>
              <a:cs typeface="+mn-cs"/>
            </a:rPr>
            <a:t>Privada</a:t>
          </a:r>
          <a:r>
            <a:rPr lang="en-US" sz="1050" b="1" kern="1200">
              <a:solidFill>
                <a:prstClr val="black">
                  <a:hueOff val="0"/>
                  <a:satOff val="0"/>
                  <a:lumOff val="0"/>
                  <a:alphaOff val="0"/>
                </a:prstClr>
              </a:solidFill>
              <a:latin typeface="+mn-lt"/>
              <a:ea typeface="+mn-ea"/>
              <a:cs typeface="+mn-cs"/>
            </a:rPr>
            <a:t>: </a:t>
          </a:r>
          <a:r>
            <a:rPr lang="es-CO" sz="1050" kern="1200" noProof="0">
              <a:solidFill>
                <a:prstClr val="black">
                  <a:hueOff val="0"/>
                  <a:satOff val="0"/>
                  <a:lumOff val="0"/>
                  <a:alphaOff val="0"/>
                </a:prstClr>
              </a:solidFill>
              <a:latin typeface="+mn-lt"/>
              <a:ea typeface="+mn-ea"/>
              <a:cs typeface="+mn-cs"/>
            </a:rPr>
            <a:t>copia</a:t>
          </a:r>
          <a:r>
            <a:rPr lang="es-CO" sz="1050" kern="1200">
              <a:solidFill>
                <a:prstClr val="black">
                  <a:hueOff val="0"/>
                  <a:satOff val="0"/>
                  <a:lumOff val="0"/>
                  <a:alphaOff val="0"/>
                </a:prstClr>
              </a:solidFill>
              <a:latin typeface="+mn-lt"/>
              <a:ea typeface="+mn-ea"/>
              <a:cs typeface="+mn-cs"/>
            </a:rPr>
            <a:t> del certificado de existencia y representación legal (</a:t>
          </a:r>
          <a:r>
            <a:rPr lang="es-ES_tradnl" sz="1050" kern="1200">
              <a:solidFill>
                <a:prstClr val="black">
                  <a:hueOff val="0"/>
                  <a:satOff val="0"/>
                  <a:lumOff val="0"/>
                  <a:alphaOff val="0"/>
                </a:prstClr>
              </a:solidFill>
              <a:latin typeface="+mn-lt"/>
              <a:ea typeface="+mn-ea"/>
              <a:cs typeface="+mn-cs"/>
            </a:rPr>
            <a:t>expedición no mayor a 90 días</a:t>
          </a:r>
          <a:r>
            <a:rPr lang="es-CO" sz="1050" kern="1200">
              <a:solidFill>
                <a:prstClr val="black">
                  <a:hueOff val="0"/>
                  <a:satOff val="0"/>
                  <a:lumOff val="0"/>
                  <a:alphaOff val="0"/>
                </a:prstClr>
              </a:solidFill>
              <a:latin typeface="+mn-lt"/>
              <a:ea typeface="+mn-ea"/>
              <a:cs typeface="+mn-cs"/>
            </a:rPr>
            <a:t>).</a:t>
          </a:r>
          <a:endParaRPr lang="en-US" sz="1050" kern="1200">
            <a:solidFill>
              <a:prstClr val="black">
                <a:hueOff val="0"/>
                <a:satOff val="0"/>
                <a:lumOff val="0"/>
                <a:alphaOff val="0"/>
              </a:prstClr>
            </a:solidFill>
            <a:latin typeface="+mn-lt"/>
            <a:ea typeface="+mn-ea"/>
            <a:cs typeface="+mn-cs"/>
          </a:endParaRPr>
        </a:p>
      </dsp:txBody>
      <dsp:txXfrm>
        <a:off x="4009" y="641593"/>
        <a:ext cx="2734431" cy="545819"/>
      </dsp:txXfrm>
    </dsp:sp>
    <dsp:sp modelId="{9B7BA97C-81AB-4B99-9492-02314F3BACE2}">
      <dsp:nvSpPr>
        <dsp:cNvPr id="0" name=""/>
        <dsp:cNvSpPr/>
      </dsp:nvSpPr>
      <dsp:spPr>
        <a:xfrm>
          <a:off x="2738440" y="641593"/>
          <a:ext cx="2734431" cy="5458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1" kern="1200"/>
            <a:t>b. </a:t>
          </a:r>
          <a:r>
            <a:rPr lang="es-CO" sz="1000" b="1" kern="1200" noProof="0"/>
            <a:t>Pública</a:t>
          </a:r>
          <a:r>
            <a:rPr lang="en-US" sz="1000" b="1" kern="1200"/>
            <a:t>: </a:t>
          </a:r>
          <a:r>
            <a:rPr lang="es-CO" sz="1000" kern="1200"/>
            <a:t>copia de los actos de creación u oficialización de la entidad y de nombramiento del representante legal y su correspondiente acta de posesión.</a:t>
          </a:r>
          <a:endParaRPr lang="en-US" sz="1000" kern="1200"/>
        </a:p>
      </dsp:txBody>
      <dsp:txXfrm>
        <a:off x="2738440" y="641593"/>
        <a:ext cx="2734431" cy="545819"/>
      </dsp:txXfrm>
    </dsp:sp>
    <dsp:sp modelId="{6C3A9A66-D698-4C17-8269-F296AA2719A4}">
      <dsp:nvSpPr>
        <dsp:cNvPr id="0" name=""/>
        <dsp:cNvSpPr/>
      </dsp:nvSpPr>
      <dsp:spPr>
        <a:xfrm>
          <a:off x="5472871" y="641593"/>
          <a:ext cx="2734431" cy="5458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a:t>c. </a:t>
          </a:r>
          <a:r>
            <a:rPr lang="es-CO" sz="900" b="1" kern="1200" noProof="0"/>
            <a:t>Entidad</a:t>
          </a:r>
          <a:r>
            <a:rPr lang="en-US" sz="900" b="1" kern="1200"/>
            <a:t> sin </a:t>
          </a:r>
          <a:r>
            <a:rPr lang="es-CO" sz="900" b="1" kern="1200" noProof="0"/>
            <a:t>ánimo</a:t>
          </a:r>
          <a:r>
            <a:rPr lang="en-US" sz="900" b="1" kern="1200"/>
            <a:t> de </a:t>
          </a:r>
          <a:r>
            <a:rPr lang="es-CO" sz="900" b="1" kern="1200" noProof="0"/>
            <a:t>lucro</a:t>
          </a:r>
          <a:r>
            <a:rPr lang="en-US" sz="900" kern="1200"/>
            <a:t>: </a:t>
          </a:r>
          <a:r>
            <a:rPr lang="es-CO" sz="900" kern="1200"/>
            <a:t>copia del acto </a:t>
          </a:r>
          <a:r>
            <a:rPr lang="es-CO" sz="1000" kern="1200"/>
            <a:t>administrativo</a:t>
          </a:r>
          <a:r>
            <a:rPr lang="es-CO" sz="900" kern="1200"/>
            <a:t> mediante el cual la entidad territorial otorgó el reconocimiento de la personería jurídica a la IPS solicitante</a:t>
          </a:r>
          <a:endParaRPr lang="en-US" sz="900" kern="1200"/>
        </a:p>
      </dsp:txBody>
      <dsp:txXfrm>
        <a:off x="5472871" y="641593"/>
        <a:ext cx="2734431" cy="545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20D3B-32B1-441E-AF9E-32DE71426062}">
      <dsp:nvSpPr>
        <dsp:cNvPr id="0" name=""/>
        <dsp:cNvSpPr/>
      </dsp:nvSpPr>
      <dsp:spPr>
        <a:xfrm>
          <a:off x="1365108" y="515079"/>
          <a:ext cx="1200013" cy="9897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19EE02-599D-4AA4-BFFC-D20BBE4E5909}">
      <dsp:nvSpPr>
        <dsp:cNvPr id="0" name=""/>
        <dsp:cNvSpPr/>
      </dsp:nvSpPr>
      <dsp:spPr>
        <a:xfrm>
          <a:off x="1986510" y="560551"/>
          <a:ext cx="1604459" cy="1604459"/>
        </a:xfrm>
        <a:prstGeom prst="leftCircularArrow">
          <a:avLst>
            <a:gd name="adj1" fmla="val 4894"/>
            <a:gd name="adj2" fmla="val 628182"/>
            <a:gd name="adj3" fmla="val 2403693"/>
            <a:gd name="adj4" fmla="val 9024489"/>
            <a:gd name="adj5" fmla="val 57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ED0BA-1D62-4BC8-B6F3-A6CD8560B620}">
      <dsp:nvSpPr>
        <dsp:cNvPr id="0" name=""/>
        <dsp:cNvSpPr/>
      </dsp:nvSpPr>
      <dsp:spPr>
        <a:xfrm>
          <a:off x="1631777" y="1292748"/>
          <a:ext cx="1066678" cy="4241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O" sz="1100" kern="1200"/>
            <a:t>ADRES</a:t>
          </a:r>
        </a:p>
      </dsp:txBody>
      <dsp:txXfrm>
        <a:off x="1644201" y="1305172"/>
        <a:ext cx="1041830" cy="399334"/>
      </dsp:txXfrm>
    </dsp:sp>
    <dsp:sp modelId="{5886D26B-058E-4296-A7F9-DF728C26C858}">
      <dsp:nvSpPr>
        <dsp:cNvPr id="0" name=""/>
        <dsp:cNvSpPr/>
      </dsp:nvSpPr>
      <dsp:spPr>
        <a:xfrm>
          <a:off x="3072360" y="515079"/>
          <a:ext cx="1200013" cy="9897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C27D6A-0F87-478F-88A2-E7AC44C42ADD}">
      <dsp:nvSpPr>
        <dsp:cNvPr id="0" name=""/>
        <dsp:cNvSpPr/>
      </dsp:nvSpPr>
      <dsp:spPr>
        <a:xfrm>
          <a:off x="3683762" y="-183899"/>
          <a:ext cx="1757794" cy="1757794"/>
        </a:xfrm>
        <a:prstGeom prst="circularArrow">
          <a:avLst>
            <a:gd name="adj1" fmla="val 4467"/>
            <a:gd name="adj2" fmla="val 567368"/>
            <a:gd name="adj3" fmla="val 19257122"/>
            <a:gd name="adj4" fmla="val 12575511"/>
            <a:gd name="adj5" fmla="val 52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DEC647-94FA-4010-BE15-AC5FBE7EC14E}">
      <dsp:nvSpPr>
        <dsp:cNvPr id="0" name=""/>
        <dsp:cNvSpPr/>
      </dsp:nvSpPr>
      <dsp:spPr>
        <a:xfrm>
          <a:off x="3339029" y="302987"/>
          <a:ext cx="1066678" cy="4241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O" sz="1100" kern="1200"/>
            <a:t>CUENTA DESTINO (IPS)</a:t>
          </a:r>
        </a:p>
      </dsp:txBody>
      <dsp:txXfrm>
        <a:off x="3351453" y="315411"/>
        <a:ext cx="1041830" cy="399334"/>
      </dsp:txXfrm>
    </dsp:sp>
    <dsp:sp modelId="{3233446D-DBD2-4BBC-9734-CBFC8193604A}">
      <dsp:nvSpPr>
        <dsp:cNvPr id="0" name=""/>
        <dsp:cNvSpPr/>
      </dsp:nvSpPr>
      <dsp:spPr>
        <a:xfrm>
          <a:off x="4779612" y="515079"/>
          <a:ext cx="1200013" cy="9897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6C2D3A-3354-402E-A4FF-5F7182EEECC4}">
      <dsp:nvSpPr>
        <dsp:cNvPr id="0" name=""/>
        <dsp:cNvSpPr/>
      </dsp:nvSpPr>
      <dsp:spPr>
        <a:xfrm>
          <a:off x="5046281" y="1292748"/>
          <a:ext cx="1066678" cy="4241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O" sz="1100" kern="1200"/>
            <a:t>CUENTA DE LA IPS</a:t>
          </a:r>
        </a:p>
      </dsp:txBody>
      <dsp:txXfrm>
        <a:off x="5058705" y="1305172"/>
        <a:ext cx="1041830" cy="39933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23A03-3713-42B4-BCE2-E887C842318F}" type="datetimeFigureOut">
              <a:rPr lang="es-CO" smtClean="0"/>
              <a:t>4/10/2023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8A4A6-2A41-496F-8BB6-16A119B0A214}" type="slidenum">
              <a:rPr lang="es-CO" smtClean="0"/>
              <a:t>‹Nº›</a:t>
            </a:fld>
            <a:endParaRPr lang="es-CO"/>
          </a:p>
        </p:txBody>
      </p:sp>
    </p:spTree>
    <p:extLst>
      <p:ext uri="{BB962C8B-B14F-4D97-AF65-F5344CB8AC3E}">
        <p14:creationId xmlns:p14="http://schemas.microsoft.com/office/powerpoint/2010/main" val="198500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1B268-E08E-45D4-905D-9D425FBF7365}"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57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1B268-E08E-45D4-905D-9D425FBF7365}"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44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a:solidFill>
                  <a:srgbClr val="FF0000"/>
                </a:solidFill>
              </a:rPr>
              <a:t>1. </a:t>
            </a:r>
            <a:r>
              <a:rPr lang="es-CO" sz="1200" b="1" kern="100">
                <a:effectLst/>
                <a:latin typeface="Calibri" panose="020F0502020204030204" pitchFamily="34" charset="0"/>
                <a:ea typeface="Calibri" panose="020F0502020204030204" pitchFamily="34" charset="0"/>
                <a:cs typeface="Times New Roman" panose="02020603050405020304" pitchFamily="18" charset="0"/>
              </a:rPr>
              <a:t>Destinación de los recursos. </a:t>
            </a:r>
            <a:r>
              <a:rPr lang="es-CO" sz="1200" kern="100">
                <a:effectLst/>
                <a:latin typeface="Calibri" panose="020F0502020204030204" pitchFamily="34" charset="0"/>
                <a:ea typeface="Calibri" panose="020F0502020204030204" pitchFamily="34" charset="0"/>
                <a:cs typeface="Times New Roman" panose="02020603050405020304" pitchFamily="18" charset="0"/>
              </a:rPr>
              <a:t>Se podrá realizar transferencias solamente a cuentas propias de la IPS, una vez los recursos sen las cuentas propias de la IPS se deberán destinar usos igualmente definidos por el MSPS para la operación mensual de cada equipo de salud territorial.</a:t>
            </a:r>
          </a:p>
          <a:p>
            <a:endParaRPr lang="es-ES_tradnl">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1B268-E08E-45D4-905D-9D425FBF7365}"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70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a:solidFill>
                  <a:srgbClr val="FF0000"/>
                </a:solidFill>
              </a:rPr>
              <a:t>1. </a:t>
            </a:r>
            <a:r>
              <a:rPr lang="es-CO" sz="1200" b="1" kern="100">
                <a:effectLst/>
                <a:latin typeface="Calibri" panose="020F0502020204030204" pitchFamily="34" charset="0"/>
                <a:ea typeface="Calibri" panose="020F0502020204030204" pitchFamily="34" charset="0"/>
                <a:cs typeface="Times New Roman" panose="02020603050405020304" pitchFamily="18" charset="0"/>
              </a:rPr>
              <a:t>Destinación de los recursos. </a:t>
            </a:r>
            <a:r>
              <a:rPr lang="es-CO" sz="1200" kern="100">
                <a:effectLst/>
                <a:latin typeface="Calibri" panose="020F0502020204030204" pitchFamily="34" charset="0"/>
                <a:ea typeface="Calibri" panose="020F0502020204030204" pitchFamily="34" charset="0"/>
                <a:cs typeface="Times New Roman" panose="02020603050405020304" pitchFamily="18" charset="0"/>
              </a:rPr>
              <a:t>Se podrá realizar transferencias solamente a cuentas propias de la IPS, una vez los recursos sen las cuentas propias de la IPS se deberán destinar usos igualmente definidos por el MSPS para la operación mensual de cada equipo de salud territorial.</a:t>
            </a:r>
          </a:p>
          <a:p>
            <a:endParaRPr lang="es-ES_tradnl">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1B268-E08E-45D4-905D-9D425FBF7365}"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5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a:solidFill>
                  <a:srgbClr val="FF0000"/>
                </a:solidFill>
              </a:rPr>
              <a:t>1. </a:t>
            </a:r>
            <a:r>
              <a:rPr lang="es-CO" sz="1200" b="1" kern="100">
                <a:effectLst/>
                <a:latin typeface="Calibri" panose="020F0502020204030204" pitchFamily="34" charset="0"/>
                <a:ea typeface="Calibri" panose="020F0502020204030204" pitchFamily="34" charset="0"/>
                <a:cs typeface="Times New Roman" panose="02020603050405020304" pitchFamily="18" charset="0"/>
              </a:rPr>
              <a:t>Destinación de los recursos. </a:t>
            </a:r>
            <a:r>
              <a:rPr lang="es-CO" sz="1200" kern="100">
                <a:effectLst/>
                <a:latin typeface="Calibri" panose="020F0502020204030204" pitchFamily="34" charset="0"/>
                <a:ea typeface="Calibri" panose="020F0502020204030204" pitchFamily="34" charset="0"/>
                <a:cs typeface="Times New Roman" panose="02020603050405020304" pitchFamily="18" charset="0"/>
              </a:rPr>
              <a:t>Se podrá realizar transferencias solamente a cuentas propias de la IPS, una vez los recursos sen las cuentas propias de la IPS se deberán destinar usos igualmente definidos por el MSPS para la operación mensual de cada equipo de salud territorial.</a:t>
            </a:r>
          </a:p>
          <a:p>
            <a:endParaRPr lang="es-ES_tradnl">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1B268-E08E-45D4-905D-9D425FBF7365}"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77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a:solidFill>
                  <a:srgbClr val="FF0000"/>
                </a:solidFill>
              </a:rPr>
              <a:t>1. </a:t>
            </a:r>
            <a:r>
              <a:rPr lang="es-CO" sz="1200" b="1" kern="100">
                <a:effectLst/>
                <a:latin typeface="Calibri" panose="020F0502020204030204" pitchFamily="34" charset="0"/>
                <a:ea typeface="Calibri" panose="020F0502020204030204" pitchFamily="34" charset="0"/>
                <a:cs typeface="Times New Roman" panose="02020603050405020304" pitchFamily="18" charset="0"/>
              </a:rPr>
              <a:t>Destinación de los recursos. </a:t>
            </a:r>
            <a:r>
              <a:rPr lang="es-CO" sz="1200" kern="100">
                <a:effectLst/>
                <a:latin typeface="Calibri" panose="020F0502020204030204" pitchFamily="34" charset="0"/>
                <a:ea typeface="Calibri" panose="020F0502020204030204" pitchFamily="34" charset="0"/>
                <a:cs typeface="Times New Roman" panose="02020603050405020304" pitchFamily="18" charset="0"/>
              </a:rPr>
              <a:t>Se podrá realizar transferencias solamente a cuentas propias de la IPS, una vez los recursos sen las cuentas propias de la IPS se deberán destinar usos igualmente definidos por el MSPS para la operación mensual de cada equipo de salud territorial.</a:t>
            </a:r>
          </a:p>
          <a:p>
            <a:endParaRPr lang="es-ES_tradnl">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1B268-E08E-45D4-905D-9D425FBF7365}"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84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7AFA-BA8F-BA48-8ECA-746B2006B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O"/>
          </a:p>
        </p:txBody>
      </p:sp>
      <p:sp>
        <p:nvSpPr>
          <p:cNvPr id="3" name="Subtitle 2">
            <a:extLst>
              <a:ext uri="{FF2B5EF4-FFF2-40B4-BE49-F238E27FC236}">
                <a16:creationId xmlns:a16="http://schemas.microsoft.com/office/drawing/2014/main" id="{A351C5C3-6F08-564B-B7C2-F170AFD31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4" name="Date Placeholder 3">
            <a:extLst>
              <a:ext uri="{FF2B5EF4-FFF2-40B4-BE49-F238E27FC236}">
                <a16:creationId xmlns:a16="http://schemas.microsoft.com/office/drawing/2014/main" id="{A014A582-F47C-BB40-9AF7-FC718D02CC13}"/>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5" name="Footer Placeholder 4">
            <a:extLst>
              <a:ext uri="{FF2B5EF4-FFF2-40B4-BE49-F238E27FC236}">
                <a16:creationId xmlns:a16="http://schemas.microsoft.com/office/drawing/2014/main" id="{87283304-82E2-C745-A606-2522FAEBDEF3}"/>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C96C54B8-2EF7-904E-927D-B0D5CFAB0EB2}"/>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174354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DDA2-50E1-0247-AE68-8A5618659655}"/>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E67D8D88-BC2B-1A48-9A0B-D85C43CD5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1E08B7B2-8FAC-2C4B-9186-27622772E79E}"/>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5" name="Footer Placeholder 4">
            <a:extLst>
              <a:ext uri="{FF2B5EF4-FFF2-40B4-BE49-F238E27FC236}">
                <a16:creationId xmlns:a16="http://schemas.microsoft.com/office/drawing/2014/main" id="{43392C2C-FABF-0247-953F-858798207F68}"/>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5338E814-58E4-D347-874F-6DA072604393}"/>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169742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2171-2FCA-D147-9681-4BEBCA87EC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1B50C971-4AF7-224C-ACDB-6E5707672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1C38DE87-BDF6-7842-BAC6-AD53860C3AC9}"/>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5" name="Footer Placeholder 4">
            <a:extLst>
              <a:ext uri="{FF2B5EF4-FFF2-40B4-BE49-F238E27FC236}">
                <a16:creationId xmlns:a16="http://schemas.microsoft.com/office/drawing/2014/main" id="{190BA62A-9E40-8A48-98FA-0B1196EDE2CF}"/>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24F6F6A3-9CCB-DF47-940B-9CB077EE686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81031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1F62-32A5-394F-B2F4-D4296B4414D2}"/>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49EE14F5-6B9F-AD43-9814-7C5DE02F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26BD0B21-D08A-D147-B7DD-0A7D979804C3}"/>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5" name="Footer Placeholder 4">
            <a:extLst>
              <a:ext uri="{FF2B5EF4-FFF2-40B4-BE49-F238E27FC236}">
                <a16:creationId xmlns:a16="http://schemas.microsoft.com/office/drawing/2014/main" id="{B6528F08-E176-9346-945C-0D15B719D2D3}"/>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0AF93CFE-B248-4A41-ADAE-2761687F6A61}"/>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44437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92B5-93DA-D14B-B797-41F7DA207C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O"/>
          </a:p>
        </p:txBody>
      </p:sp>
      <p:sp>
        <p:nvSpPr>
          <p:cNvPr id="3" name="Text Placeholder 2">
            <a:extLst>
              <a:ext uri="{FF2B5EF4-FFF2-40B4-BE49-F238E27FC236}">
                <a16:creationId xmlns:a16="http://schemas.microsoft.com/office/drawing/2014/main" id="{866B4A20-7E17-F748-9208-DC5FCC31F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1F94A8-A824-BD4A-8869-34D0CE536E96}"/>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5" name="Footer Placeholder 4">
            <a:extLst>
              <a:ext uri="{FF2B5EF4-FFF2-40B4-BE49-F238E27FC236}">
                <a16:creationId xmlns:a16="http://schemas.microsoft.com/office/drawing/2014/main" id="{0F91E6F2-5C00-9749-8645-9A14435A4C84}"/>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400E3DEA-D66C-014D-B59A-CFEBE2CCB2C5}"/>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5445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226A-234A-0A4F-B447-F6663DE2412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82508B6B-BC34-C740-869A-C271B3CFA3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68853D34-C878-1D49-B4A5-486F9B454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Date Placeholder 4">
            <a:extLst>
              <a:ext uri="{FF2B5EF4-FFF2-40B4-BE49-F238E27FC236}">
                <a16:creationId xmlns:a16="http://schemas.microsoft.com/office/drawing/2014/main" id="{F04E356D-5664-EB4F-BC50-78B262C033CB}"/>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6" name="Footer Placeholder 5">
            <a:extLst>
              <a:ext uri="{FF2B5EF4-FFF2-40B4-BE49-F238E27FC236}">
                <a16:creationId xmlns:a16="http://schemas.microsoft.com/office/drawing/2014/main" id="{04A1FD07-9630-3742-83E1-7854366AD74E}"/>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605E5485-A4B0-DE47-B2AC-897A8671317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6603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ED34-D636-9C47-9CB3-B73F443B4366}"/>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3626CC30-0640-A44A-A245-834C6EC8E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16EF4-1710-5544-B135-9D3A437EC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3CC25844-E8AD-FE43-9038-23645AA6C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B85E1-1779-8746-959C-AA302394E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Date Placeholder 6">
            <a:extLst>
              <a:ext uri="{FF2B5EF4-FFF2-40B4-BE49-F238E27FC236}">
                <a16:creationId xmlns:a16="http://schemas.microsoft.com/office/drawing/2014/main" id="{D9AE4419-2458-C547-83A6-BF9ACFED81FA}"/>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8" name="Footer Placeholder 7">
            <a:extLst>
              <a:ext uri="{FF2B5EF4-FFF2-40B4-BE49-F238E27FC236}">
                <a16:creationId xmlns:a16="http://schemas.microsoft.com/office/drawing/2014/main" id="{08D443B1-8CF3-F644-8302-F554A3898A03}"/>
              </a:ext>
            </a:extLst>
          </p:cNvPr>
          <p:cNvSpPr>
            <a:spLocks noGrp="1"/>
          </p:cNvSpPr>
          <p:nvPr>
            <p:ph type="ftr" sz="quarter" idx="11"/>
          </p:nvPr>
        </p:nvSpPr>
        <p:spPr/>
        <p:txBody>
          <a:bodyPr/>
          <a:lstStyle/>
          <a:p>
            <a:endParaRPr lang="en-CO"/>
          </a:p>
        </p:txBody>
      </p:sp>
      <p:sp>
        <p:nvSpPr>
          <p:cNvPr id="9" name="Slide Number Placeholder 8">
            <a:extLst>
              <a:ext uri="{FF2B5EF4-FFF2-40B4-BE49-F238E27FC236}">
                <a16:creationId xmlns:a16="http://schemas.microsoft.com/office/drawing/2014/main" id="{432B6CD4-7635-404E-BBAD-3B4CA77945BA}"/>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92393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7F30-1961-964A-896B-8B2C35926460}"/>
              </a:ext>
            </a:extLst>
          </p:cNvPr>
          <p:cNvSpPr>
            <a:spLocks noGrp="1"/>
          </p:cNvSpPr>
          <p:nvPr>
            <p:ph type="title"/>
          </p:nvPr>
        </p:nvSpPr>
        <p:spPr/>
        <p:txBody>
          <a:bodyPr/>
          <a:lstStyle/>
          <a:p>
            <a:r>
              <a:rPr lang="en-US"/>
              <a:t>Click to edit Master title style</a:t>
            </a:r>
            <a:endParaRPr lang="en-CO"/>
          </a:p>
        </p:txBody>
      </p:sp>
      <p:sp>
        <p:nvSpPr>
          <p:cNvPr id="3" name="Date Placeholder 2">
            <a:extLst>
              <a:ext uri="{FF2B5EF4-FFF2-40B4-BE49-F238E27FC236}">
                <a16:creationId xmlns:a16="http://schemas.microsoft.com/office/drawing/2014/main" id="{8CB92219-F696-B84A-9923-54FAC390C6AD}"/>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4" name="Footer Placeholder 3">
            <a:extLst>
              <a:ext uri="{FF2B5EF4-FFF2-40B4-BE49-F238E27FC236}">
                <a16:creationId xmlns:a16="http://schemas.microsoft.com/office/drawing/2014/main" id="{F81B2802-10E4-C746-8CE2-31CBE1C528E5}"/>
              </a:ext>
            </a:extLst>
          </p:cNvPr>
          <p:cNvSpPr>
            <a:spLocks noGrp="1"/>
          </p:cNvSpPr>
          <p:nvPr>
            <p:ph type="ftr" sz="quarter" idx="11"/>
          </p:nvPr>
        </p:nvSpPr>
        <p:spPr/>
        <p:txBody>
          <a:bodyPr/>
          <a:lstStyle/>
          <a:p>
            <a:endParaRPr lang="en-CO"/>
          </a:p>
        </p:txBody>
      </p:sp>
      <p:sp>
        <p:nvSpPr>
          <p:cNvPr id="5" name="Slide Number Placeholder 4">
            <a:extLst>
              <a:ext uri="{FF2B5EF4-FFF2-40B4-BE49-F238E27FC236}">
                <a16:creationId xmlns:a16="http://schemas.microsoft.com/office/drawing/2014/main" id="{1031D626-FFE6-4C4C-A012-E8D35D153167}"/>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32571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03D52-E71B-5445-9FDA-AC986E0A7584}"/>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3" name="Footer Placeholder 2">
            <a:extLst>
              <a:ext uri="{FF2B5EF4-FFF2-40B4-BE49-F238E27FC236}">
                <a16:creationId xmlns:a16="http://schemas.microsoft.com/office/drawing/2014/main" id="{09C80785-257A-1447-A5BC-C6C8436CB41B}"/>
              </a:ext>
            </a:extLst>
          </p:cNvPr>
          <p:cNvSpPr>
            <a:spLocks noGrp="1"/>
          </p:cNvSpPr>
          <p:nvPr>
            <p:ph type="ftr" sz="quarter" idx="11"/>
          </p:nvPr>
        </p:nvSpPr>
        <p:spPr/>
        <p:txBody>
          <a:bodyPr/>
          <a:lstStyle/>
          <a:p>
            <a:endParaRPr lang="en-CO"/>
          </a:p>
        </p:txBody>
      </p:sp>
      <p:sp>
        <p:nvSpPr>
          <p:cNvPr id="4" name="Slide Number Placeholder 3">
            <a:extLst>
              <a:ext uri="{FF2B5EF4-FFF2-40B4-BE49-F238E27FC236}">
                <a16:creationId xmlns:a16="http://schemas.microsoft.com/office/drawing/2014/main" id="{7D9FD27E-3B84-8D46-A662-297C737DCA2A}"/>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41709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7BAD-0F5D-164B-B9F5-199D0D6014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1E11399D-1069-BF48-AB4F-28965088B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1555178-1F46-AE44-B4A4-A6FF88C81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A49C1-DFB0-2344-ADFE-93EF8646535F}"/>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6" name="Footer Placeholder 5">
            <a:extLst>
              <a:ext uri="{FF2B5EF4-FFF2-40B4-BE49-F238E27FC236}">
                <a16:creationId xmlns:a16="http://schemas.microsoft.com/office/drawing/2014/main" id="{CABDBB4B-3B1C-114F-85A7-8B3CD664C9DF}"/>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A05FEC34-E7F6-4B4F-ACE3-898C9B273920}"/>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91909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B8AE-90DE-2C45-9295-33459C2A6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4E382587-C53B-F248-A594-FBD013890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1C951A45-D6B7-AE44-9E96-D7F69E9B9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6590C-0D41-C443-BD50-77B8159FFC77}"/>
              </a:ext>
            </a:extLst>
          </p:cNvPr>
          <p:cNvSpPr>
            <a:spLocks noGrp="1"/>
          </p:cNvSpPr>
          <p:nvPr>
            <p:ph type="dt" sz="half" idx="10"/>
          </p:nvPr>
        </p:nvSpPr>
        <p:spPr/>
        <p:txBody>
          <a:bodyPr/>
          <a:lstStyle/>
          <a:p>
            <a:fld id="{11DB489E-0A07-E44E-9B74-59D9A3667E7A}" type="datetimeFigureOut">
              <a:rPr lang="en-CO" smtClean="0"/>
              <a:t>10/04/2023</a:t>
            </a:fld>
            <a:endParaRPr lang="en-CO"/>
          </a:p>
        </p:txBody>
      </p:sp>
      <p:sp>
        <p:nvSpPr>
          <p:cNvPr id="6" name="Footer Placeholder 5">
            <a:extLst>
              <a:ext uri="{FF2B5EF4-FFF2-40B4-BE49-F238E27FC236}">
                <a16:creationId xmlns:a16="http://schemas.microsoft.com/office/drawing/2014/main" id="{E8453FBD-77BA-9C44-93AE-B8DE2AD29AEF}"/>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732D2A01-8EEC-ED40-84B0-879CDFC9EAB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68677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B0F6-F0A8-454A-A62B-1ED502460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O"/>
          </a:p>
        </p:txBody>
      </p:sp>
      <p:sp>
        <p:nvSpPr>
          <p:cNvPr id="3" name="Text Placeholder 2">
            <a:extLst>
              <a:ext uri="{FF2B5EF4-FFF2-40B4-BE49-F238E27FC236}">
                <a16:creationId xmlns:a16="http://schemas.microsoft.com/office/drawing/2014/main" id="{7B311C82-CB9D-354C-9C05-63886AC08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A740CF6F-6AE1-914F-AEF9-42E8404D4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1DB489E-0A07-E44E-9B74-59D9A3667E7A}" type="datetimeFigureOut">
              <a:rPr lang="en-CO" smtClean="0"/>
              <a:pPr/>
              <a:t>10/04/2023</a:t>
            </a:fld>
            <a:endParaRPr lang="en-CO"/>
          </a:p>
        </p:txBody>
      </p:sp>
      <p:sp>
        <p:nvSpPr>
          <p:cNvPr id="5" name="Footer Placeholder 4">
            <a:extLst>
              <a:ext uri="{FF2B5EF4-FFF2-40B4-BE49-F238E27FC236}">
                <a16:creationId xmlns:a16="http://schemas.microsoft.com/office/drawing/2014/main" id="{D7CA0D95-CE6C-9C40-92C9-B469438F6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CO"/>
          </a:p>
        </p:txBody>
      </p:sp>
      <p:sp>
        <p:nvSpPr>
          <p:cNvPr id="6" name="Slide Number Placeholder 5">
            <a:extLst>
              <a:ext uri="{FF2B5EF4-FFF2-40B4-BE49-F238E27FC236}">
                <a16:creationId xmlns:a16="http://schemas.microsoft.com/office/drawing/2014/main" id="{6CA8CBED-2E72-5B41-B0FC-2E74500D2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16BB0687-8A5E-AC43-AE99-983102C99291}" type="slidenum">
              <a:rPr lang="en-CO" smtClean="0"/>
              <a:pPr/>
              <a:t>‹Nº›</a:t>
            </a:fld>
            <a:endParaRPr lang="en-CO"/>
          </a:p>
        </p:txBody>
      </p:sp>
    </p:spTree>
    <p:extLst>
      <p:ext uri="{BB962C8B-B14F-4D97-AF65-F5344CB8AC3E}">
        <p14:creationId xmlns:p14="http://schemas.microsoft.com/office/powerpoint/2010/main" val="3015230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9.png"/><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3.jpeg"/><Relationship Id="rId10" Type="http://schemas.microsoft.com/office/2007/relationships/diagramDrawing" Target="../diagrams/drawing2.xml"/><Relationship Id="rId4" Type="http://schemas.openxmlformats.org/officeDocument/2006/relationships/image" Target="../media/image10.png"/><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pn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0.pn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334B076-74AF-194B-82E4-93F1B0E9B186}"/>
              </a:ext>
            </a:extLst>
          </p:cNvPr>
          <p:cNvSpPr/>
          <p:nvPr/>
        </p:nvSpPr>
        <p:spPr>
          <a:xfrm>
            <a:off x="6293968" y="2729550"/>
            <a:ext cx="6111847" cy="2060813"/>
          </a:xfrm>
          <a:prstGeom prst="rect">
            <a:avLst/>
          </a:prstGeom>
          <a:solidFill>
            <a:srgbClr val="282D55">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9" name="TextBox 18">
            <a:extLst>
              <a:ext uri="{FF2B5EF4-FFF2-40B4-BE49-F238E27FC236}">
                <a16:creationId xmlns:a16="http://schemas.microsoft.com/office/drawing/2014/main" id="{02D3A23A-210A-354E-8333-8E07368939AC}"/>
              </a:ext>
            </a:extLst>
          </p:cNvPr>
          <p:cNvSpPr txBox="1"/>
          <p:nvPr/>
        </p:nvSpPr>
        <p:spPr>
          <a:xfrm>
            <a:off x="6632307" y="3075071"/>
            <a:ext cx="184731" cy="800219"/>
          </a:xfrm>
          <a:prstGeom prst="rect">
            <a:avLst/>
          </a:prstGeom>
          <a:noFill/>
        </p:spPr>
        <p:txBody>
          <a:bodyPr wrap="none" rtlCol="0">
            <a:spAutoFit/>
          </a:bodyPr>
          <a:lstStyle/>
          <a:p>
            <a:endParaRPr lang="en-CO" sz="4600" b="1" spc="-150">
              <a:solidFill>
                <a:schemeClr val="bg1"/>
              </a:solidFill>
            </a:endParaRPr>
          </a:p>
        </p:txBody>
      </p:sp>
      <p:cxnSp>
        <p:nvCxnSpPr>
          <p:cNvPr id="27" name="Straight Connector 26">
            <a:extLst>
              <a:ext uri="{FF2B5EF4-FFF2-40B4-BE49-F238E27FC236}">
                <a16:creationId xmlns:a16="http://schemas.microsoft.com/office/drawing/2014/main" id="{DBA2B5E2-C42E-D54E-A719-6259271E9C93}"/>
              </a:ext>
            </a:extLst>
          </p:cNvPr>
          <p:cNvCxnSpPr>
            <a:cxnSpLocks/>
          </p:cNvCxnSpPr>
          <p:nvPr/>
        </p:nvCxnSpPr>
        <p:spPr>
          <a:xfrm flipV="1">
            <a:off x="6293968" y="3034395"/>
            <a:ext cx="0" cy="1451122"/>
          </a:xfrm>
          <a:prstGeom prst="line">
            <a:avLst/>
          </a:prstGeom>
          <a:ln w="76200">
            <a:solidFill>
              <a:srgbClr val="84FFC7"/>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2AB67B7-5189-5F4E-B7B3-7B6063C077DB}"/>
              </a:ext>
            </a:extLst>
          </p:cNvPr>
          <p:cNvSpPr txBox="1"/>
          <p:nvPr/>
        </p:nvSpPr>
        <p:spPr>
          <a:xfrm>
            <a:off x="6293968" y="3797773"/>
            <a:ext cx="5583580" cy="923330"/>
          </a:xfrm>
          <a:prstGeom prst="rect">
            <a:avLst/>
          </a:prstGeom>
          <a:noFill/>
        </p:spPr>
        <p:txBody>
          <a:bodyPr wrap="none" rtlCol="0">
            <a:spAutoFit/>
          </a:bodyPr>
          <a:lstStyle/>
          <a:p>
            <a:r>
              <a:rPr lang="es-ES_tradnl" kern="0">
                <a:solidFill>
                  <a:schemeClr val="bg1"/>
                </a:solidFill>
                <a:latin typeface="Arial" panose="020B0604020202020204" pitchFamily="34" charset="0"/>
                <a:ea typeface="Times New Roman" panose="02020603050405020304" pitchFamily="18" charset="0"/>
                <a:cs typeface="Times New Roman" panose="02020603050405020304" pitchFamily="18" charset="0"/>
              </a:rPr>
              <a:t>E</a:t>
            </a:r>
            <a:r>
              <a:rPr lang="es-ES_tradnl" sz="1800" ker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specificaciones técnicas y operativas de la ADRES </a:t>
            </a:r>
          </a:p>
          <a:p>
            <a:r>
              <a:rPr lang="es-ES_tradnl" sz="1800" ker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para el giro a los Prestadores de los servicios APS-</a:t>
            </a:r>
          </a:p>
          <a:p>
            <a:r>
              <a:rPr lang="es-ES_tradnl" kern="0">
                <a:solidFill>
                  <a:schemeClr val="bg1"/>
                </a:solidFill>
                <a:latin typeface="Arial" panose="020B0604020202020204" pitchFamily="34" charset="0"/>
                <a:ea typeface="Times New Roman" panose="02020603050405020304" pitchFamily="18" charset="0"/>
                <a:cs typeface="Times New Roman" panose="02020603050405020304" pitchFamily="18" charset="0"/>
              </a:rPr>
              <a:t>EMERGENCIA - </a:t>
            </a:r>
            <a:r>
              <a:rPr lang="es-ES_tradnl" sz="1800" ker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GUAJIRA</a:t>
            </a:r>
            <a:endParaRPr lang="en-CO" sz="3600">
              <a:solidFill>
                <a:schemeClr val="bg1"/>
              </a:solidFill>
            </a:endParaRPr>
          </a:p>
        </p:txBody>
      </p:sp>
      <p:pic>
        <p:nvPicPr>
          <p:cNvPr id="36" name="Picture 35">
            <a:extLst>
              <a:ext uri="{FF2B5EF4-FFF2-40B4-BE49-F238E27FC236}">
                <a16:creationId xmlns:a16="http://schemas.microsoft.com/office/drawing/2014/main" id="{24E6D310-8147-8A42-91E1-FF206B974F75}"/>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flipH="1">
            <a:off x="792027" y="4508870"/>
            <a:ext cx="820370" cy="4303968"/>
          </a:xfrm>
          <a:prstGeom prst="rect">
            <a:avLst/>
          </a:prstGeom>
        </p:spPr>
      </p:pic>
      <p:pic>
        <p:nvPicPr>
          <p:cNvPr id="37" name="Picture 36">
            <a:extLst>
              <a:ext uri="{FF2B5EF4-FFF2-40B4-BE49-F238E27FC236}">
                <a16:creationId xmlns:a16="http://schemas.microsoft.com/office/drawing/2014/main" id="{1D09920C-4345-8B4A-B17E-71E90E577B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2296" y="799444"/>
            <a:ext cx="2566891" cy="680226"/>
          </a:xfrm>
          <a:prstGeom prst="rect">
            <a:avLst/>
          </a:prstGeom>
          <a:effectLst>
            <a:outerShdw blurRad="50800" dist="38100" dir="2700000" algn="tl" rotWithShape="0">
              <a:prstClr val="black">
                <a:alpha val="7000"/>
              </a:prstClr>
            </a:outerShdw>
          </a:effectLst>
        </p:spPr>
      </p:pic>
      <p:pic>
        <p:nvPicPr>
          <p:cNvPr id="3" name="Picture 2" descr="A picture containing font, graphics, text, graphic design&#10;&#10;Description automatically generated">
            <a:extLst>
              <a:ext uri="{FF2B5EF4-FFF2-40B4-BE49-F238E27FC236}">
                <a16:creationId xmlns:a16="http://schemas.microsoft.com/office/drawing/2014/main" id="{EEF6CC1F-F485-3511-E434-CA55B5421ABC}"/>
              </a:ext>
            </a:extLst>
          </p:cNvPr>
          <p:cNvPicPr>
            <a:picLocks noChangeAspect="1"/>
          </p:cNvPicPr>
          <p:nvPr/>
        </p:nvPicPr>
        <p:blipFill>
          <a:blip r:embed="rId5"/>
          <a:stretch>
            <a:fillRect/>
          </a:stretch>
        </p:blipFill>
        <p:spPr>
          <a:xfrm>
            <a:off x="792027" y="683356"/>
            <a:ext cx="2566890" cy="891656"/>
          </a:xfrm>
          <a:prstGeom prst="rect">
            <a:avLst/>
          </a:prstGeom>
        </p:spPr>
      </p:pic>
      <p:sp>
        <p:nvSpPr>
          <p:cNvPr id="9" name="TextBox 18">
            <a:extLst>
              <a:ext uri="{FF2B5EF4-FFF2-40B4-BE49-F238E27FC236}">
                <a16:creationId xmlns:a16="http://schemas.microsoft.com/office/drawing/2014/main" id="{6538F151-2492-4689-BE30-CBFCEA3916E3}"/>
              </a:ext>
            </a:extLst>
          </p:cNvPr>
          <p:cNvSpPr txBox="1"/>
          <p:nvPr/>
        </p:nvSpPr>
        <p:spPr>
          <a:xfrm>
            <a:off x="6293968" y="2821732"/>
            <a:ext cx="5723042" cy="800219"/>
          </a:xfrm>
          <a:prstGeom prst="rect">
            <a:avLst/>
          </a:prstGeom>
          <a:noFill/>
        </p:spPr>
        <p:txBody>
          <a:bodyPr wrap="none" rtlCol="0">
            <a:spAutoFit/>
          </a:bodyPr>
          <a:lstStyle/>
          <a:p>
            <a:r>
              <a:rPr lang="es-ES" sz="4600" b="1" spc="-150">
                <a:solidFill>
                  <a:schemeClr val="bg1"/>
                </a:solidFill>
              </a:rPr>
              <a:t>Mesa Entendimiento </a:t>
            </a:r>
            <a:endParaRPr lang="en-CO" sz="4600" b="1" spc="-150">
              <a:solidFill>
                <a:schemeClr val="bg1"/>
              </a:solidFill>
            </a:endParaRPr>
          </a:p>
        </p:txBody>
      </p:sp>
      <p:sp>
        <p:nvSpPr>
          <p:cNvPr id="2" name="TextBox 29">
            <a:extLst>
              <a:ext uri="{FF2B5EF4-FFF2-40B4-BE49-F238E27FC236}">
                <a16:creationId xmlns:a16="http://schemas.microsoft.com/office/drawing/2014/main" id="{8E02B2F5-522F-A73C-B0A8-7A6BAD9523CB}"/>
              </a:ext>
            </a:extLst>
          </p:cNvPr>
          <p:cNvSpPr txBox="1"/>
          <p:nvPr/>
        </p:nvSpPr>
        <p:spPr>
          <a:xfrm>
            <a:off x="6293968" y="5578578"/>
            <a:ext cx="2646878" cy="646331"/>
          </a:xfrm>
          <a:prstGeom prst="rect">
            <a:avLst/>
          </a:prstGeom>
          <a:noFill/>
        </p:spPr>
        <p:txBody>
          <a:bodyPr wrap="none" rtlCol="0">
            <a:spAutoFit/>
          </a:bodyPr>
          <a:lstStyle/>
          <a:p>
            <a:r>
              <a:rPr lang="es-ES_tradnl" kern="0">
                <a:solidFill>
                  <a:schemeClr val="bg1"/>
                </a:solidFill>
                <a:latin typeface="Arial" panose="020B0604020202020204" pitchFamily="34" charset="0"/>
                <a:ea typeface="Times New Roman" panose="02020603050405020304" pitchFamily="18" charset="0"/>
                <a:cs typeface="Times New Roman" panose="02020603050405020304" pitchFamily="18" charset="0"/>
              </a:rPr>
              <a:t>Modalidad virtual</a:t>
            </a:r>
          </a:p>
          <a:p>
            <a:r>
              <a:rPr lang="es-ES_tradnl" kern="0">
                <a:solidFill>
                  <a:schemeClr val="bg1"/>
                </a:solidFill>
                <a:latin typeface="Arial" panose="020B0604020202020204" pitchFamily="34" charset="0"/>
                <a:ea typeface="Times New Roman" panose="02020603050405020304" pitchFamily="18" charset="0"/>
                <a:cs typeface="Times New Roman" panose="02020603050405020304" pitchFamily="18" charset="0"/>
              </a:rPr>
              <a:t>Septiembre 21 de 2023</a:t>
            </a:r>
            <a:endParaRPr lang="en-CO" sz="3600">
              <a:solidFill>
                <a:schemeClr val="bg1"/>
              </a:solidFill>
            </a:endParaRPr>
          </a:p>
        </p:txBody>
      </p:sp>
    </p:spTree>
    <p:extLst>
      <p:ext uri="{BB962C8B-B14F-4D97-AF65-F5344CB8AC3E}">
        <p14:creationId xmlns:p14="http://schemas.microsoft.com/office/powerpoint/2010/main" val="387100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87AC7A26-834A-2D46-B5C1-BB9AE84A2200}"/>
              </a:ext>
            </a:extLst>
          </p:cNvPr>
          <p:cNvSpPr txBox="1"/>
          <p:nvPr/>
        </p:nvSpPr>
        <p:spPr>
          <a:xfrm>
            <a:off x="510960" y="843260"/>
            <a:ext cx="5545108" cy="769441"/>
          </a:xfrm>
          <a:prstGeom prst="rect">
            <a:avLst/>
          </a:prstGeom>
          <a:noFill/>
        </p:spPr>
        <p:txBody>
          <a:bodyPr wrap="none" rtlCol="0">
            <a:spAutoFit/>
          </a:bodyPr>
          <a:lstStyle/>
          <a:p>
            <a:r>
              <a:rPr lang="es-CO" sz="4400" b="1" spc="-150">
                <a:solidFill>
                  <a:srgbClr val="5269AE"/>
                </a:solidFill>
              </a:rPr>
              <a:t>Decreto 1270 de 2023</a:t>
            </a:r>
            <a:endParaRPr lang="en-CO" sz="44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2" name="Picture 1">
            <a:extLst>
              <a:ext uri="{FF2B5EF4-FFF2-40B4-BE49-F238E27FC236}">
                <a16:creationId xmlns:a16="http://schemas.microsoft.com/office/drawing/2014/main" id="{5C8F5D3F-A5F3-8A1A-73B1-E6365F4518D7}"/>
              </a:ext>
            </a:extLst>
          </p:cNvPr>
          <p:cNvPicPr>
            <a:picLocks noChangeAspect="1"/>
          </p:cNvPicPr>
          <p:nvPr/>
        </p:nvPicPr>
        <p:blipFill>
          <a:blip r:embed="rId3"/>
          <a:stretch>
            <a:fillRect/>
          </a:stretch>
        </p:blipFill>
        <p:spPr>
          <a:xfrm>
            <a:off x="9881040" y="486022"/>
            <a:ext cx="1800000" cy="477000"/>
          </a:xfrm>
          <a:prstGeom prst="rect">
            <a:avLst/>
          </a:prstGeom>
        </p:spPr>
      </p:pic>
      <p:sp>
        <p:nvSpPr>
          <p:cNvPr id="5" name="CuadroTexto 4">
            <a:extLst>
              <a:ext uri="{FF2B5EF4-FFF2-40B4-BE49-F238E27FC236}">
                <a16:creationId xmlns:a16="http://schemas.microsoft.com/office/drawing/2014/main" id="{4D75C8E6-EAA3-5FFA-99FA-F572160504FB}"/>
              </a:ext>
            </a:extLst>
          </p:cNvPr>
          <p:cNvSpPr txBox="1"/>
          <p:nvPr/>
        </p:nvSpPr>
        <p:spPr>
          <a:xfrm>
            <a:off x="510960" y="1523264"/>
            <a:ext cx="10528452" cy="646331"/>
          </a:xfrm>
          <a:prstGeom prst="rect">
            <a:avLst/>
          </a:prstGeom>
          <a:noFill/>
        </p:spPr>
        <p:txBody>
          <a:bodyPr wrap="square" rtlCol="0">
            <a:spAutoFit/>
          </a:bodyPr>
          <a:lstStyle/>
          <a:p>
            <a:r>
              <a:rPr lang="es-MX"/>
              <a:t>«Por el cual se adoptan medidas en materia de salud en el marco del Estado de Emergencia Económica, Social y Ecológica declarado en el departamento de La Guajira»</a:t>
            </a:r>
            <a:endParaRPr lang="es-CO"/>
          </a:p>
        </p:txBody>
      </p:sp>
      <p:sp>
        <p:nvSpPr>
          <p:cNvPr id="3" name="CuadroTexto 2">
            <a:extLst>
              <a:ext uri="{FF2B5EF4-FFF2-40B4-BE49-F238E27FC236}">
                <a16:creationId xmlns:a16="http://schemas.microsoft.com/office/drawing/2014/main" id="{3BC0F4E5-A6D5-A447-4979-247D97FE915C}"/>
              </a:ext>
            </a:extLst>
          </p:cNvPr>
          <p:cNvSpPr txBox="1"/>
          <p:nvPr/>
        </p:nvSpPr>
        <p:spPr>
          <a:xfrm>
            <a:off x="2579480" y="2475310"/>
            <a:ext cx="6391411" cy="3539430"/>
          </a:xfrm>
          <a:prstGeom prst="rect">
            <a:avLst/>
          </a:prstGeom>
          <a:noFill/>
        </p:spPr>
        <p:txBody>
          <a:bodyPr wrap="square">
            <a:spAutoFit/>
          </a:bodyPr>
          <a:lstStyle/>
          <a:p>
            <a:pPr algn="just"/>
            <a:r>
              <a:rPr lang="es-MX" sz="1600" b="1"/>
              <a:t>Art. 12. Giro Directo. </a:t>
            </a:r>
          </a:p>
          <a:p>
            <a:pPr algn="just"/>
            <a:endParaRPr lang="es-MX" sz="1600" b="1"/>
          </a:p>
          <a:p>
            <a:pPr algn="just"/>
            <a:r>
              <a:rPr lang="es-MX" sz="1600"/>
              <a:t>La ADRES, en nombre de las EPS, </a:t>
            </a:r>
            <a:r>
              <a:rPr lang="es-MX" sz="1600" i="1"/>
              <a:t>girará recursos de manera directa</a:t>
            </a:r>
            <a:r>
              <a:rPr lang="es-MX" sz="1600"/>
              <a:t> a los prestadores y proveedores de servicios y tecnologías en salud los recursos correspondientes a la Unidad de Pago por Capitación - UPC de los regímenes contributivo y subsidiado de la población asegurada del Departamento de la Guajira, una vez descontados los gastos de administración de las EPS del régimen correspondiente.</a:t>
            </a:r>
          </a:p>
          <a:p>
            <a:pPr algn="just"/>
            <a:endParaRPr lang="es-MX" sz="1600"/>
          </a:p>
          <a:p>
            <a:pPr algn="just"/>
            <a:r>
              <a:rPr lang="es-MX" sz="1600"/>
              <a:t>La ADRES, informará a las EPS, prestadores y proveedores de servicios y tecnologías en salud, </a:t>
            </a:r>
            <a:r>
              <a:rPr lang="es-MX" sz="1600" i="1"/>
              <a:t>los valores reconocidos</a:t>
            </a:r>
            <a:r>
              <a:rPr lang="es-MX" sz="1600"/>
              <a:t>. Para el caso de la Atención Primaria en Salud, informará los valores a reconocer.</a:t>
            </a:r>
            <a:endParaRPr lang="es-CO" sz="1600"/>
          </a:p>
        </p:txBody>
      </p:sp>
    </p:spTree>
    <p:extLst>
      <p:ext uri="{BB962C8B-B14F-4D97-AF65-F5344CB8AC3E}">
        <p14:creationId xmlns:p14="http://schemas.microsoft.com/office/powerpoint/2010/main" val="13036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87AC7A26-834A-2D46-B5C1-BB9AE84A2200}"/>
              </a:ext>
            </a:extLst>
          </p:cNvPr>
          <p:cNvSpPr txBox="1"/>
          <p:nvPr/>
        </p:nvSpPr>
        <p:spPr>
          <a:xfrm>
            <a:off x="510960" y="843260"/>
            <a:ext cx="6428363" cy="769441"/>
          </a:xfrm>
          <a:prstGeom prst="rect">
            <a:avLst/>
          </a:prstGeom>
          <a:noFill/>
        </p:spPr>
        <p:txBody>
          <a:bodyPr wrap="none" rtlCol="0">
            <a:spAutoFit/>
          </a:bodyPr>
          <a:lstStyle/>
          <a:p>
            <a:r>
              <a:rPr lang="es-CO" sz="4400" b="1" spc="-150">
                <a:solidFill>
                  <a:srgbClr val="5269AE"/>
                </a:solidFill>
              </a:rPr>
              <a:t>Resolución 1372 de 2023</a:t>
            </a:r>
            <a:endParaRPr lang="en-CO" sz="44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2" name="Picture 1">
            <a:extLst>
              <a:ext uri="{FF2B5EF4-FFF2-40B4-BE49-F238E27FC236}">
                <a16:creationId xmlns:a16="http://schemas.microsoft.com/office/drawing/2014/main" id="{5C8F5D3F-A5F3-8A1A-73B1-E6365F4518D7}"/>
              </a:ext>
            </a:extLst>
          </p:cNvPr>
          <p:cNvPicPr>
            <a:picLocks noChangeAspect="1"/>
          </p:cNvPicPr>
          <p:nvPr/>
        </p:nvPicPr>
        <p:blipFill>
          <a:blip r:embed="rId3"/>
          <a:stretch>
            <a:fillRect/>
          </a:stretch>
        </p:blipFill>
        <p:spPr>
          <a:xfrm>
            <a:off x="9881040" y="486022"/>
            <a:ext cx="1800000" cy="477000"/>
          </a:xfrm>
          <a:prstGeom prst="rect">
            <a:avLst/>
          </a:prstGeom>
        </p:spPr>
      </p:pic>
      <p:sp>
        <p:nvSpPr>
          <p:cNvPr id="5" name="CuadroTexto 4">
            <a:extLst>
              <a:ext uri="{FF2B5EF4-FFF2-40B4-BE49-F238E27FC236}">
                <a16:creationId xmlns:a16="http://schemas.microsoft.com/office/drawing/2014/main" id="{4D75C8E6-EAA3-5FFA-99FA-F572160504FB}"/>
              </a:ext>
            </a:extLst>
          </p:cNvPr>
          <p:cNvSpPr txBox="1"/>
          <p:nvPr/>
        </p:nvSpPr>
        <p:spPr>
          <a:xfrm>
            <a:off x="510960" y="1523264"/>
            <a:ext cx="10528452" cy="923330"/>
          </a:xfrm>
          <a:prstGeom prst="rect">
            <a:avLst/>
          </a:prstGeom>
          <a:noFill/>
        </p:spPr>
        <p:txBody>
          <a:bodyPr wrap="square" rtlCol="0">
            <a:spAutoFit/>
          </a:bodyPr>
          <a:lstStyle/>
          <a:p>
            <a:r>
              <a:rPr lang="es-MX"/>
              <a:t>«Por la cual se fija transitoriamente el valor de la UPC del Régimen Subsidiado (UPC-S) para los meses de septiembre a diciembre de 2023 del departamento de La Guajira y se dictan otras disposiciones»</a:t>
            </a:r>
            <a:endParaRPr lang="es-CO"/>
          </a:p>
        </p:txBody>
      </p:sp>
      <p:graphicFrame>
        <p:nvGraphicFramePr>
          <p:cNvPr id="14" name="Tabla 6">
            <a:extLst>
              <a:ext uri="{FF2B5EF4-FFF2-40B4-BE49-F238E27FC236}">
                <a16:creationId xmlns:a16="http://schemas.microsoft.com/office/drawing/2014/main" id="{EA3119AD-3C96-24A3-EFC8-4AEE7F714FD2}"/>
              </a:ext>
            </a:extLst>
          </p:cNvPr>
          <p:cNvGraphicFramePr>
            <a:graphicFrameLocks noGrp="1"/>
          </p:cNvGraphicFramePr>
          <p:nvPr>
            <p:extLst>
              <p:ext uri="{D42A27DB-BD31-4B8C-83A1-F6EECF244321}">
                <p14:modId xmlns:p14="http://schemas.microsoft.com/office/powerpoint/2010/main" val="3596088984"/>
              </p:ext>
            </p:extLst>
          </p:nvPr>
        </p:nvGraphicFramePr>
        <p:xfrm>
          <a:off x="1750448" y="2548411"/>
          <a:ext cx="8049475" cy="3725992"/>
        </p:xfrm>
        <a:graphic>
          <a:graphicData uri="http://schemas.openxmlformats.org/drawingml/2006/table">
            <a:tbl>
              <a:tblPr firstRow="1" bandRow="1">
                <a:tableStyleId>{2D5ABB26-0587-4C30-8999-92F81FD0307C}</a:tableStyleId>
              </a:tblPr>
              <a:tblGrid>
                <a:gridCol w="1192697">
                  <a:extLst>
                    <a:ext uri="{9D8B030D-6E8A-4147-A177-3AD203B41FA5}">
                      <a16:colId xmlns:a16="http://schemas.microsoft.com/office/drawing/2014/main" val="812229897"/>
                    </a:ext>
                  </a:extLst>
                </a:gridCol>
                <a:gridCol w="4386469">
                  <a:extLst>
                    <a:ext uri="{9D8B030D-6E8A-4147-A177-3AD203B41FA5}">
                      <a16:colId xmlns:a16="http://schemas.microsoft.com/office/drawing/2014/main" val="3722130733"/>
                    </a:ext>
                  </a:extLst>
                </a:gridCol>
                <a:gridCol w="1290865">
                  <a:extLst>
                    <a:ext uri="{9D8B030D-6E8A-4147-A177-3AD203B41FA5}">
                      <a16:colId xmlns:a16="http://schemas.microsoft.com/office/drawing/2014/main" val="686184766"/>
                    </a:ext>
                  </a:extLst>
                </a:gridCol>
                <a:gridCol w="1179444">
                  <a:extLst>
                    <a:ext uri="{9D8B030D-6E8A-4147-A177-3AD203B41FA5}">
                      <a16:colId xmlns:a16="http://schemas.microsoft.com/office/drawing/2014/main" val="4212360808"/>
                    </a:ext>
                  </a:extLst>
                </a:gridCol>
              </a:tblGrid>
              <a:tr h="135091">
                <a:tc>
                  <a:txBody>
                    <a:bodyPr/>
                    <a:lstStyle/>
                    <a:p>
                      <a:pPr algn="l" fontAlgn="b"/>
                      <a:r>
                        <a:rPr lang="es-CO" sz="1400" b="1" u="none" strike="noStrike">
                          <a:solidFill>
                            <a:srgbClr val="000000"/>
                          </a:solidFill>
                          <a:effectLst/>
                        </a:rPr>
                        <a:t>Promotor</a:t>
                      </a:r>
                      <a:endParaRPr lang="es-CO" sz="1400" b="1" i="0" u="none" strike="noStrike">
                        <a:solidFill>
                          <a:srgbClr val="000000"/>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EE0"/>
                    </a:solidFill>
                  </a:tcPr>
                </a:tc>
                <a:tc>
                  <a:txBody>
                    <a:bodyPr/>
                    <a:lstStyle/>
                    <a:p>
                      <a:pPr algn="l" fontAlgn="b"/>
                      <a:r>
                        <a:rPr lang="es-CO" sz="1400" b="1" u="none" strike="noStrike">
                          <a:solidFill>
                            <a:srgbClr val="000000"/>
                          </a:solidFill>
                          <a:effectLst/>
                        </a:rPr>
                        <a:t>Municipios</a:t>
                      </a:r>
                      <a:endParaRPr lang="es-CO" sz="1400" b="1"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EE0"/>
                    </a:solidFill>
                  </a:tcPr>
                </a:tc>
                <a:tc>
                  <a:txBody>
                    <a:bodyPr/>
                    <a:lstStyle/>
                    <a:p>
                      <a:pPr algn="l" fontAlgn="b"/>
                      <a:r>
                        <a:rPr lang="es-CO" sz="1400" b="1" u="none" strike="noStrike">
                          <a:solidFill>
                            <a:srgbClr val="000000"/>
                          </a:solidFill>
                          <a:effectLst/>
                        </a:rPr>
                        <a:t>Valor anual</a:t>
                      </a:r>
                      <a:endParaRPr lang="es-CO" sz="1400" b="1"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EE0"/>
                    </a:solidFill>
                  </a:tcPr>
                </a:tc>
                <a:tc>
                  <a:txBody>
                    <a:bodyPr/>
                    <a:lstStyle/>
                    <a:p>
                      <a:pPr algn="l" fontAlgn="b"/>
                      <a:r>
                        <a:rPr lang="es-CO" sz="1400" b="1" u="none" strike="noStrike">
                          <a:solidFill>
                            <a:srgbClr val="000000"/>
                          </a:solidFill>
                          <a:effectLst/>
                        </a:rPr>
                        <a:t>Valor diario</a:t>
                      </a:r>
                      <a:endParaRPr lang="es-CO" sz="1400" b="1"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EE0"/>
                    </a:solidFill>
                  </a:tcPr>
                </a:tc>
                <a:extLst>
                  <a:ext uri="{0D108BD9-81ED-4DB2-BD59-A6C34878D82A}">
                    <a16:rowId xmlns:a16="http://schemas.microsoft.com/office/drawing/2014/main" val="1785048985"/>
                  </a:ext>
                </a:extLst>
              </a:tr>
              <a:tr h="1233554">
                <a:tc>
                  <a:txBody>
                    <a:bodyPr/>
                    <a:lstStyle/>
                    <a:p>
                      <a:pPr algn="l" fontAlgn="ctr"/>
                      <a:r>
                        <a:rPr lang="es-CO" sz="1400" b="0" u="none" strike="noStrike">
                          <a:solidFill>
                            <a:srgbClr val="000000"/>
                          </a:solidFill>
                          <a:effectLst/>
                        </a:rPr>
                        <a:t>EPS</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b="0" u="none" strike="noStrike">
                          <a:solidFill>
                            <a:srgbClr val="000000"/>
                          </a:solidFill>
                          <a:effectLst/>
                        </a:rPr>
                        <a:t>Albania, Barrancas, Dibulla, Distracción, El Molino, Fonseca, Hatonuevo, La Jagua del Pilar, Maicao, Manaure, San Juan del Cesar, Uribia, Urumita, y Villanueva.</a:t>
                      </a:r>
                      <a:endParaRPr lang="es-MX"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u="none" strike="noStrike">
                          <a:solidFill>
                            <a:srgbClr val="000000"/>
                          </a:solidFill>
                          <a:effectLst/>
                        </a:rPr>
                        <a:t>$1.405.882,80</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u="none" strike="noStrike">
                          <a:solidFill>
                            <a:srgbClr val="000000"/>
                          </a:solidFill>
                          <a:effectLst/>
                        </a:rPr>
                        <a:t>$3.905,23</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406113"/>
                  </a:ext>
                </a:extLst>
              </a:tr>
              <a:tr h="477042">
                <a:tc>
                  <a:txBody>
                    <a:bodyPr/>
                    <a:lstStyle/>
                    <a:p>
                      <a:pPr algn="l" fontAlgn="ctr"/>
                      <a:r>
                        <a:rPr lang="es-CO" sz="1400" b="0" u="none" strike="noStrike">
                          <a:solidFill>
                            <a:srgbClr val="000000"/>
                          </a:solidFill>
                          <a:effectLst/>
                        </a:rPr>
                        <a:t>EPS</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u="none" strike="noStrike">
                          <a:solidFill>
                            <a:srgbClr val="000000"/>
                          </a:solidFill>
                          <a:effectLst/>
                        </a:rPr>
                        <a:t>Distrito Especial, Turístico y Cultural de Riohacha</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u="none" strike="noStrike">
                          <a:solidFill>
                            <a:srgbClr val="000000"/>
                          </a:solidFill>
                          <a:effectLst/>
                        </a:rPr>
                        <a:t>$1.450.404,00</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u="none" strike="noStrike">
                          <a:solidFill>
                            <a:srgbClr val="000000"/>
                          </a:solidFill>
                          <a:effectLst/>
                        </a:rPr>
                        <a:t>$4.028,90</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619690"/>
                  </a:ext>
                </a:extLst>
              </a:tr>
              <a:tr h="1233554">
                <a:tc>
                  <a:txBody>
                    <a:bodyPr/>
                    <a:lstStyle/>
                    <a:p>
                      <a:pPr algn="l" fontAlgn="ctr"/>
                      <a:r>
                        <a:rPr lang="es-CO" sz="1400" b="0" u="none" strike="noStrike">
                          <a:solidFill>
                            <a:srgbClr val="000000"/>
                          </a:solidFill>
                          <a:effectLst/>
                        </a:rPr>
                        <a:t>EPSI</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b="0" u="none" strike="noStrike">
                          <a:solidFill>
                            <a:srgbClr val="000000"/>
                          </a:solidFill>
                          <a:effectLst/>
                        </a:rPr>
                        <a:t>Albania, Barrancas, Dibulla, Distracción, El Molino, Fonseca, Hatonuevo, La Jagua del Pilar, Maicao, Manaure, San Juan del Cesar, Uribia, Urumita, y Villanueva.</a:t>
                      </a:r>
                      <a:endParaRPr lang="es-MX"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u="none" strike="noStrike">
                          <a:solidFill>
                            <a:srgbClr val="000000"/>
                          </a:solidFill>
                          <a:effectLst/>
                        </a:rPr>
                        <a:t>$1.574.589,60</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u="none" strike="noStrike">
                          <a:solidFill>
                            <a:srgbClr val="000000"/>
                          </a:solidFill>
                          <a:effectLst/>
                        </a:rPr>
                        <a:t>$4.373,86</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6934346"/>
                  </a:ext>
                </a:extLst>
              </a:tr>
              <a:tr h="477042">
                <a:tc>
                  <a:txBody>
                    <a:bodyPr/>
                    <a:lstStyle/>
                    <a:p>
                      <a:pPr algn="l" fontAlgn="ctr"/>
                      <a:r>
                        <a:rPr lang="es-CO" sz="1400" b="0" u="none" strike="noStrike">
                          <a:solidFill>
                            <a:srgbClr val="000000"/>
                          </a:solidFill>
                          <a:effectLst/>
                        </a:rPr>
                        <a:t>EPSI</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u="none" strike="noStrike">
                          <a:solidFill>
                            <a:srgbClr val="000000"/>
                          </a:solidFill>
                          <a:effectLst/>
                        </a:rPr>
                        <a:t>Distrito Especial, Turístico y Cultural de Riohacha</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u="none" strike="noStrike">
                          <a:solidFill>
                            <a:srgbClr val="000000"/>
                          </a:solidFill>
                          <a:effectLst/>
                        </a:rPr>
                        <a:t>$1.624.453,20</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CO" sz="1400" b="0" u="none" strike="noStrike">
                          <a:solidFill>
                            <a:srgbClr val="000000"/>
                          </a:solidFill>
                          <a:effectLst/>
                        </a:rPr>
                        <a:t>$4.512,37</a:t>
                      </a:r>
                      <a:endParaRPr lang="es-CO"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0791"/>
                  </a:ext>
                </a:extLst>
              </a:tr>
            </a:tbl>
          </a:graphicData>
        </a:graphic>
      </p:graphicFrame>
    </p:spTree>
    <p:extLst>
      <p:ext uri="{BB962C8B-B14F-4D97-AF65-F5344CB8AC3E}">
        <p14:creationId xmlns:p14="http://schemas.microsoft.com/office/powerpoint/2010/main" val="139355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87AC7A26-834A-2D46-B5C1-BB9AE84A2200}"/>
              </a:ext>
            </a:extLst>
          </p:cNvPr>
          <p:cNvSpPr txBox="1"/>
          <p:nvPr/>
        </p:nvSpPr>
        <p:spPr>
          <a:xfrm>
            <a:off x="510960" y="843260"/>
            <a:ext cx="6428363" cy="769441"/>
          </a:xfrm>
          <a:prstGeom prst="rect">
            <a:avLst/>
          </a:prstGeom>
          <a:noFill/>
        </p:spPr>
        <p:txBody>
          <a:bodyPr wrap="none" rtlCol="0">
            <a:spAutoFit/>
          </a:bodyPr>
          <a:lstStyle/>
          <a:p>
            <a:r>
              <a:rPr lang="es-CO" sz="4400" b="1" spc="-150">
                <a:solidFill>
                  <a:srgbClr val="5269AE"/>
                </a:solidFill>
              </a:rPr>
              <a:t>Resolución 1374 de 2023</a:t>
            </a:r>
            <a:endParaRPr lang="en-CO" sz="44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2" name="Picture 1">
            <a:extLst>
              <a:ext uri="{FF2B5EF4-FFF2-40B4-BE49-F238E27FC236}">
                <a16:creationId xmlns:a16="http://schemas.microsoft.com/office/drawing/2014/main" id="{5C8F5D3F-A5F3-8A1A-73B1-E6365F4518D7}"/>
              </a:ext>
            </a:extLst>
          </p:cNvPr>
          <p:cNvPicPr>
            <a:picLocks noChangeAspect="1"/>
          </p:cNvPicPr>
          <p:nvPr/>
        </p:nvPicPr>
        <p:blipFill>
          <a:blip r:embed="rId3"/>
          <a:stretch>
            <a:fillRect/>
          </a:stretch>
        </p:blipFill>
        <p:spPr>
          <a:xfrm>
            <a:off x="9881040" y="486022"/>
            <a:ext cx="1800000" cy="477000"/>
          </a:xfrm>
          <a:prstGeom prst="rect">
            <a:avLst/>
          </a:prstGeom>
        </p:spPr>
      </p:pic>
      <p:sp>
        <p:nvSpPr>
          <p:cNvPr id="5" name="CuadroTexto 4">
            <a:extLst>
              <a:ext uri="{FF2B5EF4-FFF2-40B4-BE49-F238E27FC236}">
                <a16:creationId xmlns:a16="http://schemas.microsoft.com/office/drawing/2014/main" id="{4D75C8E6-EAA3-5FFA-99FA-F572160504FB}"/>
              </a:ext>
            </a:extLst>
          </p:cNvPr>
          <p:cNvSpPr txBox="1"/>
          <p:nvPr/>
        </p:nvSpPr>
        <p:spPr>
          <a:xfrm>
            <a:off x="510960" y="1523264"/>
            <a:ext cx="10528452" cy="923330"/>
          </a:xfrm>
          <a:prstGeom prst="rect">
            <a:avLst/>
          </a:prstGeom>
          <a:noFill/>
        </p:spPr>
        <p:txBody>
          <a:bodyPr wrap="square" rtlCol="0">
            <a:spAutoFit/>
          </a:bodyPr>
          <a:lstStyle/>
          <a:p>
            <a:r>
              <a:rPr lang="es-MX"/>
              <a:t>«Por la cual se establece los territorios para la gestión en salud, la adaptación del aseguramiento, el procedimiento y pago de los equipos de salud territoriales, el procedimiento de giro directo en el departamento de La Guajira y se dictan otras disposiciones»</a:t>
            </a:r>
            <a:endParaRPr lang="es-CO"/>
          </a:p>
        </p:txBody>
      </p:sp>
      <p:sp>
        <p:nvSpPr>
          <p:cNvPr id="3" name="CuadroTexto 2">
            <a:extLst>
              <a:ext uri="{FF2B5EF4-FFF2-40B4-BE49-F238E27FC236}">
                <a16:creationId xmlns:a16="http://schemas.microsoft.com/office/drawing/2014/main" id="{1BB3E6C0-9906-FD73-390E-D526D927E75F}"/>
              </a:ext>
            </a:extLst>
          </p:cNvPr>
          <p:cNvSpPr txBox="1"/>
          <p:nvPr/>
        </p:nvSpPr>
        <p:spPr>
          <a:xfrm>
            <a:off x="2850144" y="2693590"/>
            <a:ext cx="5850083" cy="2800767"/>
          </a:xfrm>
          <a:prstGeom prst="rect">
            <a:avLst/>
          </a:prstGeom>
          <a:noFill/>
        </p:spPr>
        <p:txBody>
          <a:bodyPr wrap="square">
            <a:spAutoFit/>
          </a:bodyPr>
          <a:lstStyle/>
          <a:p>
            <a:pPr algn="just"/>
            <a:r>
              <a:rPr lang="es-MX" sz="1600" b="1"/>
              <a:t>Art. 3. Territorios para la gestión en salud </a:t>
            </a:r>
          </a:p>
          <a:p>
            <a:pPr algn="just"/>
            <a:endParaRPr lang="es-MX" sz="1600" b="1"/>
          </a:p>
          <a:p>
            <a:pPr algn="just"/>
            <a:r>
              <a:rPr lang="es-MX" sz="1600"/>
              <a:t>3.1 Alta Guajira. Conformado por los municipios de Maicao, Manaure y Uribia. </a:t>
            </a:r>
          </a:p>
          <a:p>
            <a:pPr algn="just"/>
            <a:endParaRPr lang="es-MX" sz="1600"/>
          </a:p>
          <a:p>
            <a:pPr algn="just"/>
            <a:r>
              <a:rPr lang="es-MX" sz="1600"/>
              <a:t>3.2 Media Guajira. Conformado por los municipios de Albania, Dibulla, Hatonuevo y Riohacha. </a:t>
            </a:r>
          </a:p>
          <a:p>
            <a:pPr algn="just"/>
            <a:endParaRPr lang="es-MX" sz="1600"/>
          </a:p>
          <a:p>
            <a:pPr algn="just"/>
            <a:r>
              <a:rPr lang="es-MX" sz="1600"/>
              <a:t>3.3 Baja Guajira. Conformado por los municipios de Barrancas, Distracción, El Molino, Fonseca, Jagua del Pilar, San Juan del César, Urumita y Villanueva.</a:t>
            </a:r>
            <a:endParaRPr lang="es-CO" sz="1600"/>
          </a:p>
        </p:txBody>
      </p:sp>
    </p:spTree>
    <p:extLst>
      <p:ext uri="{BB962C8B-B14F-4D97-AF65-F5344CB8AC3E}">
        <p14:creationId xmlns:p14="http://schemas.microsoft.com/office/powerpoint/2010/main" val="349454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87AC7A26-834A-2D46-B5C1-BB9AE84A2200}"/>
              </a:ext>
            </a:extLst>
          </p:cNvPr>
          <p:cNvSpPr txBox="1"/>
          <p:nvPr/>
        </p:nvSpPr>
        <p:spPr>
          <a:xfrm>
            <a:off x="510960" y="843260"/>
            <a:ext cx="6428363" cy="769441"/>
          </a:xfrm>
          <a:prstGeom prst="rect">
            <a:avLst/>
          </a:prstGeom>
          <a:noFill/>
        </p:spPr>
        <p:txBody>
          <a:bodyPr wrap="none" rtlCol="0">
            <a:spAutoFit/>
          </a:bodyPr>
          <a:lstStyle/>
          <a:p>
            <a:r>
              <a:rPr lang="es-CO" sz="4400" b="1" spc="-150">
                <a:solidFill>
                  <a:srgbClr val="5269AE"/>
                </a:solidFill>
              </a:rPr>
              <a:t>Resolución 1374 de 2023</a:t>
            </a:r>
            <a:endParaRPr lang="en-CO" sz="44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2" name="Picture 1">
            <a:extLst>
              <a:ext uri="{FF2B5EF4-FFF2-40B4-BE49-F238E27FC236}">
                <a16:creationId xmlns:a16="http://schemas.microsoft.com/office/drawing/2014/main" id="{5C8F5D3F-A5F3-8A1A-73B1-E6365F4518D7}"/>
              </a:ext>
            </a:extLst>
          </p:cNvPr>
          <p:cNvPicPr>
            <a:picLocks noChangeAspect="1"/>
          </p:cNvPicPr>
          <p:nvPr/>
        </p:nvPicPr>
        <p:blipFill>
          <a:blip r:embed="rId3"/>
          <a:stretch>
            <a:fillRect/>
          </a:stretch>
        </p:blipFill>
        <p:spPr>
          <a:xfrm>
            <a:off x="9881040" y="486022"/>
            <a:ext cx="1800000" cy="477000"/>
          </a:xfrm>
          <a:prstGeom prst="rect">
            <a:avLst/>
          </a:prstGeom>
        </p:spPr>
      </p:pic>
      <p:sp>
        <p:nvSpPr>
          <p:cNvPr id="6" name="CuadroTexto 5">
            <a:extLst>
              <a:ext uri="{FF2B5EF4-FFF2-40B4-BE49-F238E27FC236}">
                <a16:creationId xmlns:a16="http://schemas.microsoft.com/office/drawing/2014/main" id="{DEEE7C67-B353-94B8-561D-498897C72FC2}"/>
              </a:ext>
            </a:extLst>
          </p:cNvPr>
          <p:cNvSpPr txBox="1"/>
          <p:nvPr/>
        </p:nvSpPr>
        <p:spPr>
          <a:xfrm>
            <a:off x="580236" y="1715295"/>
            <a:ext cx="10339555" cy="4278094"/>
          </a:xfrm>
          <a:prstGeom prst="rect">
            <a:avLst/>
          </a:prstGeom>
          <a:noFill/>
        </p:spPr>
        <p:txBody>
          <a:bodyPr wrap="square">
            <a:spAutoFit/>
          </a:bodyPr>
          <a:lstStyle/>
          <a:p>
            <a:r>
              <a:rPr lang="es-MX" sz="1600" b="1"/>
              <a:t>Art. 8. Procedimiento para el giro de los recursos que financian los Equipos de Salud Territoriales (EST).</a:t>
            </a:r>
          </a:p>
          <a:p>
            <a:r>
              <a:rPr lang="es-MX" sz="1600"/>
              <a:t> </a:t>
            </a:r>
          </a:p>
          <a:p>
            <a:r>
              <a:rPr lang="es-MX" sz="1600"/>
              <a:t>Para el giro de los recursos que financian la operación de los EST, se deberá seguir el siguiente proceso: </a:t>
            </a:r>
          </a:p>
          <a:p>
            <a:endParaRPr lang="es-MX" sz="1600"/>
          </a:p>
          <a:p>
            <a:r>
              <a:rPr lang="es-MX" sz="1600"/>
              <a:t>	8.1 La ADRES deducirá el valor de forma mensual de las UPC la proporción que definan de manera 	coordinada con el MSPS. </a:t>
            </a:r>
          </a:p>
          <a:p>
            <a:endParaRPr lang="es-MX" sz="1600"/>
          </a:p>
          <a:p>
            <a:r>
              <a:rPr lang="es-MX" sz="1600"/>
              <a:t>	8.2 Los valores deducidos se administrarán por la  ADRES de manera independiente a los demás 	recursos del sistema.</a:t>
            </a:r>
          </a:p>
          <a:p>
            <a:endParaRPr lang="es-MX" sz="1600"/>
          </a:p>
          <a:p>
            <a:r>
              <a:rPr lang="es-MX" sz="1600"/>
              <a:t>	8.3 La ADRES girará mensualmente a las IPS el valor correspondiente al costo de	funcionamiento de los EST. Para tal fin IPS deberán informar el número y tipo de los Equipos. </a:t>
            </a:r>
          </a:p>
          <a:p>
            <a:endParaRPr lang="es-MX" sz="1600"/>
          </a:p>
          <a:p>
            <a:r>
              <a:rPr lang="es-MX" sz="1600"/>
              <a:t>	8.4 Para efecto del giro de los recursos, las IPS deberán aperturar una cuenta maestra y registrarla 	ante la ADRES, «</a:t>
            </a:r>
            <a:r>
              <a:rPr lang="es-MX" sz="1600" i="1"/>
              <a:t>con las condiciones y requisitos que esta determine</a:t>
            </a:r>
            <a:r>
              <a:rPr lang="es-MX" sz="1600"/>
              <a:t>». </a:t>
            </a:r>
          </a:p>
          <a:p>
            <a:endParaRPr lang="es-MX" sz="1600"/>
          </a:p>
          <a:p>
            <a:r>
              <a:rPr lang="es-MX" sz="1600"/>
              <a:t>	8.5 La ADRES realizará la verificación de la existencia y funcionamiento de los equipos. </a:t>
            </a:r>
            <a:endParaRPr lang="es-CO" sz="1600"/>
          </a:p>
        </p:txBody>
      </p:sp>
    </p:spTree>
    <p:extLst>
      <p:ext uri="{BB962C8B-B14F-4D97-AF65-F5344CB8AC3E}">
        <p14:creationId xmlns:p14="http://schemas.microsoft.com/office/powerpoint/2010/main" val="14007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6AEA2EC-032A-B94E-83FD-052D0D53E0BC}"/>
              </a:ext>
            </a:extLst>
          </p:cNvPr>
          <p:cNvSpPr/>
          <p:nvPr/>
        </p:nvSpPr>
        <p:spPr>
          <a:xfrm rot="5400000">
            <a:off x="565908" y="1372073"/>
            <a:ext cx="4177162" cy="143301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56" name="Straight Connector 55">
            <a:extLst>
              <a:ext uri="{FF2B5EF4-FFF2-40B4-BE49-F238E27FC236}">
                <a16:creationId xmlns:a16="http://schemas.microsoft.com/office/drawing/2014/main" id="{A3CD9B6F-A361-784C-A524-88648B9220CF}"/>
              </a:ext>
            </a:extLst>
          </p:cNvPr>
          <p:cNvCxnSpPr>
            <a:cxnSpLocks/>
          </p:cNvCxnSpPr>
          <p:nvPr/>
        </p:nvCxnSpPr>
        <p:spPr>
          <a:xfrm>
            <a:off x="1937981" y="4382546"/>
            <a:ext cx="1433016"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760FAD-C705-F34A-8DCB-F03D4BCB16EE}"/>
              </a:ext>
            </a:extLst>
          </p:cNvPr>
          <p:cNvSpPr txBox="1"/>
          <p:nvPr/>
        </p:nvSpPr>
        <p:spPr>
          <a:xfrm>
            <a:off x="1856093" y="2051700"/>
            <a:ext cx="1064516" cy="2754600"/>
          </a:xfrm>
          <a:prstGeom prst="rect">
            <a:avLst/>
          </a:prstGeom>
          <a:noFill/>
        </p:spPr>
        <p:txBody>
          <a:bodyPr wrap="square" rtlCol="0">
            <a:spAutoFit/>
          </a:bodyPr>
          <a:lstStyle/>
          <a:p>
            <a:r>
              <a:rPr lang="es-ES_tradnl" sz="17300" spc="150">
                <a:solidFill>
                  <a:srgbClr val="282D55"/>
                </a:solidFill>
                <a:latin typeface="Arial" panose="020B0604020202020204" pitchFamily="34" charset="0"/>
                <a:cs typeface="Arial" panose="020B0604020202020204" pitchFamily="34" charset="0"/>
              </a:rPr>
              <a:t>3</a:t>
            </a:r>
          </a:p>
        </p:txBody>
      </p:sp>
      <p:sp>
        <p:nvSpPr>
          <p:cNvPr id="39" name="TextBox 38">
            <a:extLst>
              <a:ext uri="{FF2B5EF4-FFF2-40B4-BE49-F238E27FC236}">
                <a16:creationId xmlns:a16="http://schemas.microsoft.com/office/drawing/2014/main" id="{292F02FA-B825-9946-9466-789777487C6D}"/>
              </a:ext>
            </a:extLst>
          </p:cNvPr>
          <p:cNvSpPr txBox="1"/>
          <p:nvPr/>
        </p:nvSpPr>
        <p:spPr>
          <a:xfrm>
            <a:off x="3806672" y="2367171"/>
            <a:ext cx="5173211" cy="1446550"/>
          </a:xfrm>
          <a:prstGeom prst="rect">
            <a:avLst/>
          </a:prstGeom>
          <a:noFill/>
        </p:spPr>
        <p:txBody>
          <a:bodyPr wrap="none" rtlCol="0">
            <a:spAutoFit/>
          </a:bodyPr>
          <a:lstStyle/>
          <a:p>
            <a:r>
              <a:rPr lang="es-MX" sz="4400">
                <a:solidFill>
                  <a:schemeClr val="bg1"/>
                </a:solidFill>
              </a:rPr>
              <a:t>Cuentas Destino</a:t>
            </a:r>
          </a:p>
          <a:p>
            <a:r>
              <a:rPr lang="es-MX" sz="4400">
                <a:solidFill>
                  <a:schemeClr val="bg1"/>
                </a:solidFill>
              </a:rPr>
              <a:t>Emergencia Guajira</a:t>
            </a:r>
          </a:p>
        </p:txBody>
      </p:sp>
      <p:pic>
        <p:nvPicPr>
          <p:cNvPr id="6" name="Picture 5">
            <a:extLst>
              <a:ext uri="{FF2B5EF4-FFF2-40B4-BE49-F238E27FC236}">
                <a16:creationId xmlns:a16="http://schemas.microsoft.com/office/drawing/2014/main" id="{F561DC8D-0DE6-244D-AFD7-78F972709E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Tree>
    <p:extLst>
      <p:ext uri="{BB962C8B-B14F-4D97-AF65-F5344CB8AC3E}">
        <p14:creationId xmlns:p14="http://schemas.microsoft.com/office/powerpoint/2010/main" val="342172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4"/>
          <a:stretch>
            <a:fillRect/>
          </a:stretch>
        </p:blipFill>
        <p:spPr>
          <a:xfrm>
            <a:off x="9341040" y="483994"/>
            <a:ext cx="2340000" cy="620100"/>
          </a:xfrm>
          <a:prstGeom prst="rect">
            <a:avLst/>
          </a:prstGeom>
        </p:spPr>
      </p:pic>
      <p:sp>
        <p:nvSpPr>
          <p:cNvPr id="14"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TextBox 38">
            <a:extLst>
              <a:ext uri="{FF2B5EF4-FFF2-40B4-BE49-F238E27FC236}">
                <a16:creationId xmlns:a16="http://schemas.microsoft.com/office/drawing/2014/main" id="{87AC7A26-834A-2D46-B5C1-BB9AE84A2200}"/>
              </a:ext>
            </a:extLst>
          </p:cNvPr>
          <p:cNvSpPr txBox="1"/>
          <p:nvPr/>
        </p:nvSpPr>
        <p:spPr>
          <a:xfrm>
            <a:off x="1001703" y="410833"/>
            <a:ext cx="9349034" cy="519886"/>
          </a:xfrm>
          <a:prstGeom prst="rect">
            <a:avLst/>
          </a:prstGeom>
          <a:noFill/>
        </p:spPr>
        <p:txBody>
          <a:bodyPr wrap="square" rtlCol="0">
            <a:spAutoFit/>
          </a:bodyPr>
          <a:lstStyle/>
          <a:p>
            <a:pPr>
              <a:lnSpc>
                <a:spcPct val="107000"/>
              </a:lnSpc>
              <a:spcAft>
                <a:spcPts val="800"/>
              </a:spcAft>
            </a:pPr>
            <a:r>
              <a:rPr lang="es-CO" sz="2800" b="1" spc="-150">
                <a:solidFill>
                  <a:srgbClr val="5269AE"/>
                </a:solidFill>
                <a:latin typeface="Arial" panose="020B0604020202020204"/>
              </a:rPr>
              <a:t>¿Qué condiciones tiene la cuenta destino  destino?</a:t>
            </a:r>
          </a:p>
        </p:txBody>
      </p:sp>
      <p:graphicFrame>
        <p:nvGraphicFramePr>
          <p:cNvPr id="11" name="Diagrama 10">
            <a:extLst>
              <a:ext uri="{FF2B5EF4-FFF2-40B4-BE49-F238E27FC236}">
                <a16:creationId xmlns:a16="http://schemas.microsoft.com/office/drawing/2014/main" id="{D420FEB7-82E0-E6CC-066A-101C1A38C0A2}"/>
              </a:ext>
            </a:extLst>
          </p:cNvPr>
          <p:cNvGraphicFramePr/>
          <p:nvPr/>
        </p:nvGraphicFramePr>
        <p:xfrm>
          <a:off x="155975" y="1362975"/>
          <a:ext cx="10575285" cy="50841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8901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7" name="Picture 16" descr="Forma, Cuadrado&#10;&#10;Descripción generada automáticamente">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45272" y="4887882"/>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4"/>
          <a:stretch>
            <a:fillRect/>
          </a:stretch>
        </p:blipFill>
        <p:spPr>
          <a:xfrm>
            <a:off x="9341040" y="483994"/>
            <a:ext cx="2340000" cy="620100"/>
          </a:xfrm>
          <a:prstGeom prst="rect">
            <a:avLst/>
          </a:prstGeom>
        </p:spPr>
      </p:pic>
      <p:sp>
        <p:nvSpPr>
          <p:cNvPr id="14"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TextBox 38">
            <a:extLst>
              <a:ext uri="{FF2B5EF4-FFF2-40B4-BE49-F238E27FC236}">
                <a16:creationId xmlns:a16="http://schemas.microsoft.com/office/drawing/2014/main" id="{87AC7A26-834A-2D46-B5C1-BB9AE84A2200}"/>
              </a:ext>
            </a:extLst>
          </p:cNvPr>
          <p:cNvSpPr txBox="1"/>
          <p:nvPr/>
        </p:nvSpPr>
        <p:spPr>
          <a:xfrm>
            <a:off x="533030" y="367701"/>
            <a:ext cx="8904268" cy="1107932"/>
          </a:xfrm>
          <a:prstGeom prst="rect">
            <a:avLst/>
          </a:prstGeom>
          <a:noFill/>
        </p:spPr>
        <p:txBody>
          <a:bodyPr wrap="square" rtlCol="0">
            <a:spAutoFit/>
          </a:bodyPr>
          <a:lstStyle/>
          <a:p>
            <a:pPr>
              <a:lnSpc>
                <a:spcPct val="107000"/>
              </a:lnSpc>
              <a:spcAft>
                <a:spcPts val="800"/>
              </a:spcAft>
            </a:pPr>
            <a:r>
              <a:rPr lang="es-CO" sz="3200" b="1" spc="-150">
                <a:solidFill>
                  <a:srgbClr val="5269AE"/>
                </a:solidFill>
                <a:latin typeface="Arial" panose="020B0604020202020204"/>
              </a:rPr>
              <a:t>¿Qué requisitos necesito para inscribir la cuenta destino ante la ADRES?</a:t>
            </a:r>
          </a:p>
        </p:txBody>
      </p:sp>
      <p:pic>
        <p:nvPicPr>
          <p:cNvPr id="11" name="Imagen 10" descr="Imagen que contiene interior, techo, tabla, cuarto&#10;&#10;Descripción generada automáticamente">
            <a:extLst>
              <a:ext uri="{FF2B5EF4-FFF2-40B4-BE49-F238E27FC236}">
                <a16:creationId xmlns:a16="http://schemas.microsoft.com/office/drawing/2014/main" id="{DAEEFFF8-1F1A-E243-6EDA-8C543B895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358" y="1805134"/>
            <a:ext cx="6711712" cy="4474474"/>
          </a:xfrm>
          <a:prstGeom prst="rect">
            <a:avLst/>
          </a:prstGeom>
        </p:spPr>
      </p:pic>
      <p:graphicFrame>
        <p:nvGraphicFramePr>
          <p:cNvPr id="19" name="CuadroTexto 5">
            <a:extLst>
              <a:ext uri="{FF2B5EF4-FFF2-40B4-BE49-F238E27FC236}">
                <a16:creationId xmlns:a16="http://schemas.microsoft.com/office/drawing/2014/main" id="{AD1698B3-D80E-C018-33AB-3A1810E5E7E2}"/>
              </a:ext>
            </a:extLst>
          </p:cNvPr>
          <p:cNvGraphicFramePr/>
          <p:nvPr>
            <p:extLst>
              <p:ext uri="{D42A27DB-BD31-4B8C-83A1-F6EECF244321}">
                <p14:modId xmlns:p14="http://schemas.microsoft.com/office/powerpoint/2010/main" val="145428409"/>
              </p:ext>
            </p:extLst>
          </p:nvPr>
        </p:nvGraphicFramePr>
        <p:xfrm>
          <a:off x="193376" y="1570031"/>
          <a:ext cx="8211312" cy="48039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7197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4"/>
          <a:stretch>
            <a:fillRect/>
          </a:stretch>
        </p:blipFill>
        <p:spPr>
          <a:xfrm>
            <a:off x="9341040" y="483994"/>
            <a:ext cx="2340000" cy="620100"/>
          </a:xfrm>
          <a:prstGeom prst="rect">
            <a:avLst/>
          </a:prstGeom>
        </p:spPr>
      </p:pic>
      <p:sp>
        <p:nvSpPr>
          <p:cNvPr id="14"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TextBox 38">
            <a:extLst>
              <a:ext uri="{FF2B5EF4-FFF2-40B4-BE49-F238E27FC236}">
                <a16:creationId xmlns:a16="http://schemas.microsoft.com/office/drawing/2014/main" id="{87AC7A26-834A-2D46-B5C1-BB9AE84A2200}"/>
              </a:ext>
            </a:extLst>
          </p:cNvPr>
          <p:cNvSpPr txBox="1"/>
          <p:nvPr/>
        </p:nvSpPr>
        <p:spPr>
          <a:xfrm>
            <a:off x="552525" y="410833"/>
            <a:ext cx="8904268" cy="1234825"/>
          </a:xfrm>
          <a:prstGeom prst="rect">
            <a:avLst/>
          </a:prstGeom>
          <a:noFill/>
        </p:spPr>
        <p:txBody>
          <a:bodyPr wrap="square" rtlCol="0">
            <a:spAutoFit/>
          </a:bodyPr>
          <a:lstStyle/>
          <a:p>
            <a:pPr>
              <a:lnSpc>
                <a:spcPct val="107000"/>
              </a:lnSpc>
              <a:spcAft>
                <a:spcPts val="800"/>
              </a:spcAft>
            </a:pPr>
            <a:r>
              <a:rPr lang="es-CO" sz="3600" b="1" spc="-150">
                <a:solidFill>
                  <a:srgbClr val="5269AE"/>
                </a:solidFill>
                <a:latin typeface="Arial" panose="020B0604020202020204"/>
              </a:rPr>
              <a:t>¿Qué manejo se debe dar a la cuenta destino?</a:t>
            </a:r>
          </a:p>
        </p:txBody>
      </p:sp>
      <p:sp>
        <p:nvSpPr>
          <p:cNvPr id="4" name="CuadroTexto 3">
            <a:extLst>
              <a:ext uri="{FF2B5EF4-FFF2-40B4-BE49-F238E27FC236}">
                <a16:creationId xmlns:a16="http://schemas.microsoft.com/office/drawing/2014/main" id="{BB1B943E-A58E-A8C5-0916-9D922683074C}"/>
              </a:ext>
            </a:extLst>
          </p:cNvPr>
          <p:cNvSpPr txBox="1"/>
          <p:nvPr/>
        </p:nvSpPr>
        <p:spPr>
          <a:xfrm>
            <a:off x="391792" y="1938116"/>
            <a:ext cx="4348659" cy="1924886"/>
          </a:xfrm>
          <a:prstGeom prst="rect">
            <a:avLst/>
          </a:prstGeom>
          <a:noFill/>
        </p:spPr>
        <p:txBody>
          <a:bodyPr wrap="square">
            <a:spAutoFit/>
          </a:bodyPr>
          <a:lstStyle/>
          <a:p>
            <a:pPr lvl="0" algn="just">
              <a:lnSpc>
                <a:spcPct val="107000"/>
              </a:lnSpc>
            </a:pPr>
            <a:r>
              <a:rPr lang="es-CO" sz="1600" b="1" kern="100">
                <a:effectLst/>
                <a:latin typeface="Calibri" panose="020F0502020204030204" pitchFamily="34" charset="0"/>
                <a:ea typeface="Calibri" panose="020F0502020204030204" pitchFamily="34" charset="0"/>
                <a:cs typeface="Times New Roman" panose="02020603050405020304" pitchFamily="18" charset="0"/>
              </a:rPr>
              <a:t>1. </a:t>
            </a:r>
            <a:r>
              <a:rPr lang="es-CO" sz="1600" b="1" kern="100">
                <a:latin typeface="Calibri" panose="020F0502020204030204" pitchFamily="34" charset="0"/>
                <a:ea typeface="Calibri" panose="020F0502020204030204" pitchFamily="34" charset="0"/>
                <a:cs typeface="Times New Roman" panose="02020603050405020304" pitchFamily="18" charset="0"/>
              </a:rPr>
              <a:t>Flujo</a:t>
            </a:r>
            <a:r>
              <a:rPr lang="es-CO" sz="1600" b="1" kern="100">
                <a:effectLst/>
                <a:latin typeface="Calibri" panose="020F0502020204030204" pitchFamily="34" charset="0"/>
                <a:ea typeface="Calibri" panose="020F0502020204030204" pitchFamily="34" charset="0"/>
                <a:cs typeface="Times New Roman" panose="02020603050405020304" pitchFamily="18" charset="0"/>
              </a:rPr>
              <a:t> de los recursos. </a:t>
            </a:r>
            <a:r>
              <a:rPr lang="es-CO" sz="1600" kern="100">
                <a:effectLst/>
                <a:latin typeface="Calibri" panose="020F0502020204030204" pitchFamily="34" charset="0"/>
                <a:ea typeface="Calibri" panose="020F0502020204030204" pitchFamily="34" charset="0"/>
                <a:cs typeface="Times New Roman" panose="02020603050405020304" pitchFamily="18" charset="0"/>
              </a:rPr>
              <a:t>Se podrá realizar transferencias solamente a cuentas propias de la IPS, una vez los recursos sen las cuentas propias de la IPS se deberán destinar usos igualmente definidos por el MSPS para la operación mensual de cada equipo de salud territorial.</a:t>
            </a:r>
            <a:endParaRPr lang="es-CO" sz="1600" b="1" kern="10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endParaRPr lang="es-CO" sz="1600" b="1" kern="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5">
            <a:extLst>
              <a:ext uri="{FF2B5EF4-FFF2-40B4-BE49-F238E27FC236}">
                <a16:creationId xmlns:a16="http://schemas.microsoft.com/office/drawing/2014/main" id="{89D9C3D6-EEF8-2D15-74C0-AE2DA87E9DBC}"/>
              </a:ext>
            </a:extLst>
          </p:cNvPr>
          <p:cNvGraphicFramePr>
            <a:graphicFrameLocks noGrp="1"/>
          </p:cNvGraphicFramePr>
          <p:nvPr>
            <p:extLst>
              <p:ext uri="{D42A27DB-BD31-4B8C-83A1-F6EECF244321}">
                <p14:modId xmlns:p14="http://schemas.microsoft.com/office/powerpoint/2010/main" val="520005500"/>
              </p:ext>
            </p:extLst>
          </p:nvPr>
        </p:nvGraphicFramePr>
        <p:xfrm>
          <a:off x="5192366" y="4853497"/>
          <a:ext cx="5573283" cy="1386840"/>
        </p:xfrm>
        <a:graphic>
          <a:graphicData uri="http://schemas.openxmlformats.org/drawingml/2006/table">
            <a:tbl>
              <a:tblPr firstRow="1" bandRow="1">
                <a:tableStyleId>{5C22544A-7EE6-4342-B048-85BDC9FD1C3A}</a:tableStyleId>
              </a:tblPr>
              <a:tblGrid>
                <a:gridCol w="1418527">
                  <a:extLst>
                    <a:ext uri="{9D8B030D-6E8A-4147-A177-3AD203B41FA5}">
                      <a16:colId xmlns:a16="http://schemas.microsoft.com/office/drawing/2014/main" val="3417297492"/>
                    </a:ext>
                  </a:extLst>
                </a:gridCol>
                <a:gridCol w="1041845">
                  <a:extLst>
                    <a:ext uri="{9D8B030D-6E8A-4147-A177-3AD203B41FA5}">
                      <a16:colId xmlns:a16="http://schemas.microsoft.com/office/drawing/2014/main" val="27434450"/>
                    </a:ext>
                  </a:extLst>
                </a:gridCol>
                <a:gridCol w="1371992">
                  <a:extLst>
                    <a:ext uri="{9D8B030D-6E8A-4147-A177-3AD203B41FA5}">
                      <a16:colId xmlns:a16="http://schemas.microsoft.com/office/drawing/2014/main" val="1976996507"/>
                    </a:ext>
                  </a:extLst>
                </a:gridCol>
                <a:gridCol w="1740919">
                  <a:extLst>
                    <a:ext uri="{9D8B030D-6E8A-4147-A177-3AD203B41FA5}">
                      <a16:colId xmlns:a16="http://schemas.microsoft.com/office/drawing/2014/main" val="2238109629"/>
                    </a:ext>
                  </a:extLst>
                </a:gridCol>
              </a:tblGrid>
              <a:tr h="233887">
                <a:tc>
                  <a:txBody>
                    <a:bodyPr/>
                    <a:lstStyle/>
                    <a:p>
                      <a:r>
                        <a:rPr lang="es-CO" sz="1200"/>
                        <a:t>No. Transacción</a:t>
                      </a:r>
                    </a:p>
                  </a:txBody>
                  <a:tcPr/>
                </a:tc>
                <a:tc>
                  <a:txBody>
                    <a:bodyPr/>
                    <a:lstStyle/>
                    <a:p>
                      <a:r>
                        <a:rPr lang="es-CO" sz="1200"/>
                        <a:t>Cuenta IPS</a:t>
                      </a:r>
                    </a:p>
                  </a:txBody>
                  <a:tcPr/>
                </a:tc>
                <a:tc>
                  <a:txBody>
                    <a:bodyPr/>
                    <a:lstStyle/>
                    <a:p>
                      <a:r>
                        <a:rPr lang="es-CO" sz="1200"/>
                        <a:t>Concepto</a:t>
                      </a:r>
                    </a:p>
                  </a:txBody>
                  <a:tcPr/>
                </a:tc>
                <a:tc>
                  <a:txBody>
                    <a:bodyPr/>
                    <a:lstStyle/>
                    <a:p>
                      <a:r>
                        <a:rPr lang="es-CO" sz="1200"/>
                        <a:t>Valor</a:t>
                      </a:r>
                    </a:p>
                  </a:txBody>
                  <a:tcPr/>
                </a:tc>
                <a:extLst>
                  <a:ext uri="{0D108BD9-81ED-4DB2-BD59-A6C34878D82A}">
                    <a16:rowId xmlns:a16="http://schemas.microsoft.com/office/drawing/2014/main" val="1579000593"/>
                  </a:ext>
                </a:extLst>
              </a:tr>
              <a:tr h="370840">
                <a:tc>
                  <a:txBody>
                    <a:bodyPr/>
                    <a:lstStyle/>
                    <a:p>
                      <a:pPr algn="ctr"/>
                      <a:r>
                        <a:rPr lang="es-CO" sz="1200"/>
                        <a:t>1</a:t>
                      </a:r>
                    </a:p>
                  </a:txBody>
                  <a:tcPr/>
                </a:tc>
                <a:tc>
                  <a:txBody>
                    <a:bodyPr/>
                    <a:lstStyle/>
                    <a:p>
                      <a:pPr algn="ctr"/>
                      <a:r>
                        <a:rPr lang="es-CO" sz="1200"/>
                        <a:t>123456</a:t>
                      </a:r>
                    </a:p>
                  </a:txBody>
                  <a:tcPr/>
                </a:tc>
                <a:tc>
                  <a:txBody>
                    <a:bodyPr/>
                    <a:lstStyle/>
                    <a:p>
                      <a:pPr algn="l"/>
                      <a:r>
                        <a:rPr lang="es-CO" sz="1200"/>
                        <a:t>Equipo urbano</a:t>
                      </a:r>
                    </a:p>
                  </a:txBody>
                  <a:tcPr/>
                </a:tc>
                <a:tc>
                  <a:txBody>
                    <a:bodyPr/>
                    <a:lstStyle/>
                    <a:p>
                      <a:pPr algn="ctr"/>
                      <a:r>
                        <a:rPr lang="es-CO" sz="1200" kern="1200">
                          <a:solidFill>
                            <a:schemeClr val="dk1"/>
                          </a:solidFill>
                          <a:effectLst/>
                          <a:latin typeface="+mn-lt"/>
                          <a:ea typeface="+mn-ea"/>
                          <a:cs typeface="+mn-cs"/>
                        </a:rPr>
                        <a:t> $ 85.741.677 </a:t>
                      </a:r>
                      <a:endParaRPr lang="es-CO" sz="1200"/>
                    </a:p>
                  </a:txBody>
                  <a:tcPr/>
                </a:tc>
                <a:extLst>
                  <a:ext uri="{0D108BD9-81ED-4DB2-BD59-A6C34878D82A}">
                    <a16:rowId xmlns:a16="http://schemas.microsoft.com/office/drawing/2014/main" val="751456233"/>
                  </a:ext>
                </a:extLst>
              </a:tr>
              <a:tr h="370840">
                <a:tc>
                  <a:txBody>
                    <a:bodyPr/>
                    <a:lstStyle/>
                    <a:p>
                      <a:pPr algn="ctr"/>
                      <a:r>
                        <a:rPr lang="es-CO" sz="120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a:t>123456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a:t>Equipo urbano</a:t>
                      </a:r>
                    </a:p>
                  </a:txBody>
                  <a:tcPr/>
                </a:tc>
                <a:tc>
                  <a:txBody>
                    <a:bodyPr/>
                    <a:lstStyle/>
                    <a:p>
                      <a:pPr algn="ctr"/>
                      <a:r>
                        <a:rPr lang="es-CO" sz="1200" kern="1200">
                          <a:solidFill>
                            <a:schemeClr val="dk1"/>
                          </a:solidFill>
                          <a:effectLst/>
                          <a:latin typeface="+mn-lt"/>
                          <a:ea typeface="+mn-ea"/>
                          <a:cs typeface="+mn-cs"/>
                        </a:rPr>
                        <a:t> $ 85.741.677 </a:t>
                      </a:r>
                      <a:endParaRPr lang="es-CO" sz="1200"/>
                    </a:p>
                  </a:txBody>
                  <a:tcPr/>
                </a:tc>
                <a:extLst>
                  <a:ext uri="{0D108BD9-81ED-4DB2-BD59-A6C34878D82A}">
                    <a16:rowId xmlns:a16="http://schemas.microsoft.com/office/drawing/2014/main" val="506361604"/>
                  </a:ext>
                </a:extLst>
              </a:tr>
              <a:tr h="370840">
                <a:tc>
                  <a:txBody>
                    <a:bodyPr/>
                    <a:lstStyle/>
                    <a:p>
                      <a:pPr algn="ctr"/>
                      <a:r>
                        <a:rPr lang="es-CO" sz="120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a:t>123456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a:t>Equipo Rural</a:t>
                      </a:r>
                    </a:p>
                  </a:txBody>
                  <a:tcPr/>
                </a:tc>
                <a:tc>
                  <a:txBody>
                    <a:bodyPr/>
                    <a:lstStyle/>
                    <a:p>
                      <a:pPr algn="ctr"/>
                      <a:r>
                        <a:rPr lang="es-CO" sz="1200" kern="1200">
                          <a:solidFill>
                            <a:schemeClr val="dk1"/>
                          </a:solidFill>
                          <a:effectLst/>
                          <a:latin typeface="+mn-lt"/>
                          <a:ea typeface="+mn-ea"/>
                          <a:cs typeface="+mn-cs"/>
                        </a:rPr>
                        <a:t>$102.719.159</a:t>
                      </a:r>
                      <a:endParaRPr lang="es-CO" sz="1200"/>
                    </a:p>
                  </a:txBody>
                  <a:tcPr/>
                </a:tc>
                <a:extLst>
                  <a:ext uri="{0D108BD9-81ED-4DB2-BD59-A6C34878D82A}">
                    <a16:rowId xmlns:a16="http://schemas.microsoft.com/office/drawing/2014/main" val="3607372908"/>
                  </a:ext>
                </a:extLst>
              </a:tr>
            </a:tbl>
          </a:graphicData>
        </a:graphic>
      </p:graphicFrame>
      <p:sp>
        <p:nvSpPr>
          <p:cNvPr id="8" name="CuadroTexto 7">
            <a:extLst>
              <a:ext uri="{FF2B5EF4-FFF2-40B4-BE49-F238E27FC236}">
                <a16:creationId xmlns:a16="http://schemas.microsoft.com/office/drawing/2014/main" id="{9880BEFC-21D8-9DF8-BBE7-B587324C5483}"/>
              </a:ext>
            </a:extLst>
          </p:cNvPr>
          <p:cNvSpPr txBox="1"/>
          <p:nvPr/>
        </p:nvSpPr>
        <p:spPr>
          <a:xfrm>
            <a:off x="391793" y="5060502"/>
            <a:ext cx="4348659" cy="972830"/>
          </a:xfrm>
          <a:prstGeom prst="rect">
            <a:avLst/>
          </a:prstGeom>
          <a:noFill/>
        </p:spPr>
        <p:txBody>
          <a:bodyPr wrap="square">
            <a:spAutoFit/>
          </a:bodyPr>
          <a:lstStyle>
            <a:defPPr>
              <a:defRPr lang="en-CO"/>
            </a:defPPr>
            <a:lvl1pPr lvl="0">
              <a:lnSpc>
                <a:spcPct val="107000"/>
              </a:lnSpc>
              <a:defRPr sz="1600" b="1" kern="100">
                <a:effectLst/>
                <a:latin typeface="Calibri" panose="020F0502020204030204" pitchFamily="34" charset="0"/>
                <a:ea typeface="Calibri" panose="020F0502020204030204" pitchFamily="34" charset="0"/>
                <a:cs typeface="Times New Roman" panose="02020603050405020304" pitchFamily="18" charset="0"/>
              </a:defRPr>
            </a:lvl1pPr>
          </a:lstStyle>
          <a:p>
            <a:pPr algn="just"/>
            <a:r>
              <a:rPr lang="es-CO"/>
              <a:t>2. Valor por transferencia.  </a:t>
            </a:r>
            <a:r>
              <a:rPr lang="es-CO" b="0"/>
              <a:t>Cada transferencia debe ser solamente por el valor un equipo, según el tipo, es decir, se debe tener tantas transferencias como equipos en funcionamiento en el mes de operación. </a:t>
            </a:r>
          </a:p>
        </p:txBody>
      </p:sp>
      <p:graphicFrame>
        <p:nvGraphicFramePr>
          <p:cNvPr id="11" name="Diagrama 10">
            <a:extLst>
              <a:ext uri="{FF2B5EF4-FFF2-40B4-BE49-F238E27FC236}">
                <a16:creationId xmlns:a16="http://schemas.microsoft.com/office/drawing/2014/main" id="{344892B9-D86A-A0DE-96FB-DE1D744D7406}"/>
              </a:ext>
            </a:extLst>
          </p:cNvPr>
          <p:cNvGraphicFramePr/>
          <p:nvPr>
            <p:extLst>
              <p:ext uri="{D42A27DB-BD31-4B8C-83A1-F6EECF244321}">
                <p14:modId xmlns:p14="http://schemas.microsoft.com/office/powerpoint/2010/main" val="225222839"/>
              </p:ext>
            </p:extLst>
          </p:nvPr>
        </p:nvGraphicFramePr>
        <p:xfrm>
          <a:off x="3739496" y="1699462"/>
          <a:ext cx="7478069" cy="20199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CuadroTexto 12">
            <a:extLst>
              <a:ext uri="{FF2B5EF4-FFF2-40B4-BE49-F238E27FC236}">
                <a16:creationId xmlns:a16="http://schemas.microsoft.com/office/drawing/2014/main" id="{3204DC12-6D95-9223-F0AB-329153537796}"/>
              </a:ext>
            </a:extLst>
          </p:cNvPr>
          <p:cNvSpPr txBox="1"/>
          <p:nvPr/>
        </p:nvSpPr>
        <p:spPr>
          <a:xfrm>
            <a:off x="5192367" y="6339622"/>
            <a:ext cx="6350508" cy="369332"/>
          </a:xfrm>
          <a:prstGeom prst="rect">
            <a:avLst/>
          </a:prstGeom>
          <a:noFill/>
        </p:spPr>
        <p:txBody>
          <a:bodyPr wrap="square">
            <a:spAutoFit/>
          </a:bodyPr>
          <a:lstStyle/>
          <a:p>
            <a:r>
              <a:rPr lang="es-CO" sz="1800" b="1" kern="100">
                <a:effectLst/>
                <a:latin typeface="Calibri" panose="020F0502020204030204" pitchFamily="34" charset="0"/>
                <a:ea typeface="Calibri" panose="020F0502020204030204" pitchFamily="34" charset="0"/>
                <a:cs typeface="Times New Roman" panose="02020603050405020304" pitchFamily="18" charset="0"/>
              </a:rPr>
              <a:t>Total equipos de la IPS (3), número de transacciones (3)</a:t>
            </a:r>
            <a:endParaRPr lang="es-CO" b="1"/>
          </a:p>
        </p:txBody>
      </p:sp>
    </p:spTree>
    <p:extLst>
      <p:ext uri="{BB962C8B-B14F-4D97-AF65-F5344CB8AC3E}">
        <p14:creationId xmlns:p14="http://schemas.microsoft.com/office/powerpoint/2010/main" val="172686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6AEA2EC-032A-B94E-83FD-052D0D53E0BC}"/>
              </a:ext>
            </a:extLst>
          </p:cNvPr>
          <p:cNvSpPr/>
          <p:nvPr/>
        </p:nvSpPr>
        <p:spPr>
          <a:xfrm rot="5400000">
            <a:off x="565908" y="1372073"/>
            <a:ext cx="4177162" cy="1433015"/>
          </a:xfrm>
          <a:prstGeom prst="rect">
            <a:avLst/>
          </a:prstGeom>
          <a:solidFill>
            <a:srgbClr val="BCEEE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56" name="Straight Connector 55">
            <a:extLst>
              <a:ext uri="{FF2B5EF4-FFF2-40B4-BE49-F238E27FC236}">
                <a16:creationId xmlns:a16="http://schemas.microsoft.com/office/drawing/2014/main" id="{A3CD9B6F-A361-784C-A524-88648B9220CF}"/>
              </a:ext>
            </a:extLst>
          </p:cNvPr>
          <p:cNvCxnSpPr>
            <a:cxnSpLocks/>
          </p:cNvCxnSpPr>
          <p:nvPr/>
        </p:nvCxnSpPr>
        <p:spPr>
          <a:xfrm>
            <a:off x="1937981" y="4382546"/>
            <a:ext cx="1433016"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760FAD-C705-F34A-8DCB-F03D4BCB16EE}"/>
              </a:ext>
            </a:extLst>
          </p:cNvPr>
          <p:cNvSpPr txBox="1"/>
          <p:nvPr/>
        </p:nvSpPr>
        <p:spPr>
          <a:xfrm>
            <a:off x="1856093" y="2051700"/>
            <a:ext cx="1064516" cy="2754600"/>
          </a:xfrm>
          <a:prstGeom prst="rect">
            <a:avLst/>
          </a:prstGeom>
          <a:noFill/>
        </p:spPr>
        <p:txBody>
          <a:bodyPr wrap="square" rtlCol="0">
            <a:spAutoFit/>
          </a:bodyPr>
          <a:lstStyle/>
          <a:p>
            <a:r>
              <a:rPr lang="es-ES_tradnl" sz="17300" spc="150">
                <a:solidFill>
                  <a:srgbClr val="282D55"/>
                </a:solidFill>
                <a:latin typeface="Arial" panose="020B0604020202020204" pitchFamily="34" charset="0"/>
                <a:cs typeface="Arial" panose="020B0604020202020204" pitchFamily="34" charset="0"/>
              </a:rPr>
              <a:t>4</a:t>
            </a:r>
          </a:p>
        </p:txBody>
      </p:sp>
      <p:sp>
        <p:nvSpPr>
          <p:cNvPr id="39" name="TextBox 38">
            <a:extLst>
              <a:ext uri="{FF2B5EF4-FFF2-40B4-BE49-F238E27FC236}">
                <a16:creationId xmlns:a16="http://schemas.microsoft.com/office/drawing/2014/main" id="{292F02FA-B825-9946-9466-789777487C6D}"/>
              </a:ext>
            </a:extLst>
          </p:cNvPr>
          <p:cNvSpPr txBox="1"/>
          <p:nvPr/>
        </p:nvSpPr>
        <p:spPr>
          <a:xfrm>
            <a:off x="3628729" y="2471073"/>
            <a:ext cx="8436925" cy="2123658"/>
          </a:xfrm>
          <a:prstGeom prst="rect">
            <a:avLst/>
          </a:prstGeom>
          <a:noFill/>
        </p:spPr>
        <p:txBody>
          <a:bodyPr wrap="none" rtlCol="0">
            <a:spAutoFit/>
          </a:bodyPr>
          <a:lstStyle/>
          <a:p>
            <a:r>
              <a:rPr lang="es-MX" sz="4400">
                <a:solidFill>
                  <a:schemeClr val="bg1"/>
                </a:solidFill>
              </a:rPr>
              <a:t>Cronograma del giro de recursos</a:t>
            </a:r>
          </a:p>
          <a:p>
            <a:r>
              <a:rPr lang="es-MX" sz="4400">
                <a:solidFill>
                  <a:schemeClr val="bg1"/>
                </a:solidFill>
              </a:rPr>
              <a:t>Equipos de Salud Territorial</a:t>
            </a:r>
          </a:p>
          <a:p>
            <a:r>
              <a:rPr lang="es-MX" sz="4400">
                <a:solidFill>
                  <a:schemeClr val="bg1"/>
                </a:solidFill>
              </a:rPr>
              <a:t>Octubre-Noviembre </a:t>
            </a:r>
          </a:p>
        </p:txBody>
      </p:sp>
      <p:pic>
        <p:nvPicPr>
          <p:cNvPr id="6" name="Picture 5">
            <a:extLst>
              <a:ext uri="{FF2B5EF4-FFF2-40B4-BE49-F238E27FC236}">
                <a16:creationId xmlns:a16="http://schemas.microsoft.com/office/drawing/2014/main" id="{F561DC8D-0DE6-244D-AFD7-78F972709E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Tree>
    <p:extLst>
      <p:ext uri="{BB962C8B-B14F-4D97-AF65-F5344CB8AC3E}">
        <p14:creationId xmlns:p14="http://schemas.microsoft.com/office/powerpoint/2010/main" val="417006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167EEB77-CAFE-4B66-9D80-B1556B5764AF}"/>
              </a:ext>
            </a:extLst>
          </p:cNvPr>
          <p:cNvSpPr/>
          <p:nvPr/>
        </p:nvSpPr>
        <p:spPr>
          <a:xfrm>
            <a:off x="3684321" y="1114045"/>
            <a:ext cx="2097501" cy="5537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53A8B8E7-1B1B-412D-9D1B-A25BD1ED8E2A}"/>
              </a:ext>
            </a:extLst>
          </p:cNvPr>
          <p:cNvSpPr/>
          <p:nvPr/>
        </p:nvSpPr>
        <p:spPr>
          <a:xfrm>
            <a:off x="196949" y="1116390"/>
            <a:ext cx="2553691" cy="55375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reeform 3">
            <a:extLst>
              <a:ext uri="{FF2B5EF4-FFF2-40B4-BE49-F238E27FC236}">
                <a16:creationId xmlns:a16="http://schemas.microsoft.com/office/drawing/2014/main" id="{E1AD7F5C-A03D-4FD6-A973-3B4615979A76}"/>
              </a:ext>
            </a:extLst>
          </p:cNvPr>
          <p:cNvSpPr/>
          <p:nvPr/>
        </p:nvSpPr>
        <p:spPr>
          <a:xfrm>
            <a:off x="100103" y="193705"/>
            <a:ext cx="8270173" cy="789347"/>
          </a:xfrm>
          <a:custGeom>
            <a:avLst/>
            <a:gdLst>
              <a:gd name="connsiteX0" fmla="*/ 0 w 2219837"/>
              <a:gd name="connsiteY0" fmla="*/ 0 h 451480"/>
              <a:gd name="connsiteX1" fmla="*/ 1995809 w 2219837"/>
              <a:gd name="connsiteY1" fmla="*/ 0 h 451480"/>
              <a:gd name="connsiteX2" fmla="*/ 2024009 w 2219837"/>
              <a:gd name="connsiteY2" fmla="*/ 0 h 451480"/>
              <a:gd name="connsiteX3" fmla="*/ 2024009 w 2219837"/>
              <a:gd name="connsiteY3" fmla="*/ 2865 h 451480"/>
              <a:gd name="connsiteX4" fmla="*/ 2040958 w 2219837"/>
              <a:gd name="connsiteY4" fmla="*/ 4586 h 451480"/>
              <a:gd name="connsiteX5" fmla="*/ 2219837 w 2219837"/>
              <a:gd name="connsiteY5" fmla="*/ 225740 h 451480"/>
              <a:gd name="connsiteX6" fmla="*/ 2040958 w 2219837"/>
              <a:gd name="connsiteY6" fmla="*/ 446894 h 451480"/>
              <a:gd name="connsiteX7" fmla="*/ 2024009 w 2219837"/>
              <a:gd name="connsiteY7" fmla="*/ 448616 h 451480"/>
              <a:gd name="connsiteX8" fmla="*/ 2024009 w 2219837"/>
              <a:gd name="connsiteY8" fmla="*/ 451480 h 451480"/>
              <a:gd name="connsiteX9" fmla="*/ 1995809 w 2219837"/>
              <a:gd name="connsiteY9" fmla="*/ 451480 h 451480"/>
              <a:gd name="connsiteX10" fmla="*/ 0 w 2219837"/>
              <a:gd name="connsiteY10" fmla="*/ 451480 h 45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9837" h="451480">
                <a:moveTo>
                  <a:pt x="0" y="0"/>
                </a:moveTo>
                <a:lnTo>
                  <a:pt x="1995809" y="0"/>
                </a:lnTo>
                <a:lnTo>
                  <a:pt x="2024009" y="0"/>
                </a:lnTo>
                <a:lnTo>
                  <a:pt x="2024009" y="2865"/>
                </a:lnTo>
                <a:lnTo>
                  <a:pt x="2040958" y="4586"/>
                </a:lnTo>
                <a:cubicBezTo>
                  <a:pt x="2143044" y="25636"/>
                  <a:pt x="2219837" y="116651"/>
                  <a:pt x="2219837" y="225740"/>
                </a:cubicBezTo>
                <a:cubicBezTo>
                  <a:pt x="2219837" y="334829"/>
                  <a:pt x="2143044" y="425844"/>
                  <a:pt x="2040958" y="446894"/>
                </a:cubicBezTo>
                <a:lnTo>
                  <a:pt x="2024009" y="448616"/>
                </a:lnTo>
                <a:lnTo>
                  <a:pt x="2024009" y="451480"/>
                </a:lnTo>
                <a:lnTo>
                  <a:pt x="1995809" y="451480"/>
                </a:lnTo>
                <a:lnTo>
                  <a:pt x="0" y="451480"/>
                </a:lnTo>
                <a:close/>
              </a:path>
            </a:pathLst>
          </a:custGeom>
          <a:solidFill>
            <a:srgbClr val="282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err="1">
                <a:solidFill>
                  <a:schemeClr val="bg1"/>
                </a:solidFill>
              </a:rPr>
              <a:t>Cronograma</a:t>
            </a:r>
            <a:r>
              <a:rPr lang="en-US" sz="2400" b="1">
                <a:solidFill>
                  <a:schemeClr val="bg1"/>
                </a:solidFill>
              </a:rPr>
              <a:t> de </a:t>
            </a:r>
            <a:r>
              <a:rPr lang="en-US" sz="2400" b="1" err="1">
                <a:solidFill>
                  <a:schemeClr val="bg1"/>
                </a:solidFill>
              </a:rPr>
              <a:t>giro</a:t>
            </a:r>
            <a:r>
              <a:rPr lang="en-US" sz="2400" b="1">
                <a:solidFill>
                  <a:schemeClr val="bg1"/>
                </a:solidFill>
              </a:rPr>
              <a:t> de </a:t>
            </a:r>
            <a:r>
              <a:rPr lang="en-US" sz="2400" b="1" err="1">
                <a:solidFill>
                  <a:schemeClr val="bg1"/>
                </a:solidFill>
              </a:rPr>
              <a:t>recursos</a:t>
            </a:r>
            <a:endParaRPr lang="en-US" sz="2400" b="1">
              <a:solidFill>
                <a:schemeClr val="bg1"/>
              </a:solidFill>
            </a:endParaRPr>
          </a:p>
          <a:p>
            <a:r>
              <a:rPr lang="en-US" sz="2400" b="1" err="1">
                <a:solidFill>
                  <a:schemeClr val="bg1"/>
                </a:solidFill>
              </a:rPr>
              <a:t>Equipos</a:t>
            </a:r>
            <a:r>
              <a:rPr lang="en-US" sz="2400" b="1">
                <a:solidFill>
                  <a:schemeClr val="bg1"/>
                </a:solidFill>
              </a:rPr>
              <a:t> de Salud </a:t>
            </a:r>
            <a:r>
              <a:rPr lang="en-US" sz="2400" b="1" err="1">
                <a:solidFill>
                  <a:schemeClr val="bg1"/>
                </a:solidFill>
              </a:rPr>
              <a:t>Territoriales</a:t>
            </a:r>
            <a:r>
              <a:rPr lang="en-US" sz="2400" b="1">
                <a:solidFill>
                  <a:schemeClr val="bg1"/>
                </a:solidFill>
              </a:rPr>
              <a:t> - EST</a:t>
            </a:r>
          </a:p>
        </p:txBody>
      </p:sp>
      <p:cxnSp>
        <p:nvCxnSpPr>
          <p:cNvPr id="51" name="Straight Connector 35">
            <a:extLst>
              <a:ext uri="{FF2B5EF4-FFF2-40B4-BE49-F238E27FC236}">
                <a16:creationId xmlns:a16="http://schemas.microsoft.com/office/drawing/2014/main" id="{9DDB8A37-1C03-45C3-97EB-6953BE11D23B}"/>
              </a:ext>
            </a:extLst>
          </p:cNvPr>
          <p:cNvCxnSpPr>
            <a:cxnSpLocks/>
          </p:cNvCxnSpPr>
          <p:nvPr/>
        </p:nvCxnSpPr>
        <p:spPr>
          <a:xfrm>
            <a:off x="196949" y="4035081"/>
            <a:ext cx="2553691"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4" name="Imagen 53">
            <a:extLst>
              <a:ext uri="{FF2B5EF4-FFF2-40B4-BE49-F238E27FC236}">
                <a16:creationId xmlns:a16="http://schemas.microsoft.com/office/drawing/2014/main" id="{FD98CCF9-5A9E-4ED5-B3F9-9A0E4F7009EF}"/>
              </a:ext>
            </a:extLst>
          </p:cNvPr>
          <p:cNvPicPr>
            <a:picLocks noChangeAspect="1"/>
          </p:cNvPicPr>
          <p:nvPr/>
        </p:nvPicPr>
        <p:blipFill>
          <a:blip r:embed="rId2"/>
          <a:stretch>
            <a:fillRect/>
          </a:stretch>
        </p:blipFill>
        <p:spPr>
          <a:xfrm>
            <a:off x="1576820" y="1206471"/>
            <a:ext cx="817786" cy="725718"/>
          </a:xfrm>
          <a:prstGeom prst="rect">
            <a:avLst/>
          </a:prstGeom>
        </p:spPr>
      </p:pic>
      <p:sp>
        <p:nvSpPr>
          <p:cNvPr id="56" name="CuadroTexto 55">
            <a:extLst>
              <a:ext uri="{FF2B5EF4-FFF2-40B4-BE49-F238E27FC236}">
                <a16:creationId xmlns:a16="http://schemas.microsoft.com/office/drawing/2014/main" id="{9ED796A9-1184-429E-9C23-D63632B1511C}"/>
              </a:ext>
            </a:extLst>
          </p:cNvPr>
          <p:cNvSpPr txBox="1"/>
          <p:nvPr/>
        </p:nvSpPr>
        <p:spPr>
          <a:xfrm>
            <a:off x="522370" y="1336505"/>
            <a:ext cx="1211493" cy="584775"/>
          </a:xfrm>
          <a:prstGeom prst="rect">
            <a:avLst/>
          </a:prstGeom>
          <a:noFill/>
        </p:spPr>
        <p:txBody>
          <a:bodyPr wrap="square">
            <a:spAutoFit/>
          </a:bodyPr>
          <a:lstStyle/>
          <a:p>
            <a:pPr algn="ctr"/>
            <a:r>
              <a:rPr lang="es-ES" sz="3200" b="1" spc="-150">
                <a:solidFill>
                  <a:schemeClr val="tx1">
                    <a:lumMod val="75000"/>
                    <a:lumOff val="25000"/>
                  </a:schemeClr>
                </a:solidFill>
              </a:rPr>
              <a:t>RS</a:t>
            </a:r>
            <a:endParaRPr lang="es-ES" sz="3200">
              <a:solidFill>
                <a:schemeClr val="tx1">
                  <a:lumMod val="75000"/>
                  <a:lumOff val="25000"/>
                </a:schemeClr>
              </a:solidFill>
            </a:endParaRPr>
          </a:p>
        </p:txBody>
      </p:sp>
      <p:sp>
        <p:nvSpPr>
          <p:cNvPr id="57" name="Rectangle 50">
            <a:extLst>
              <a:ext uri="{FF2B5EF4-FFF2-40B4-BE49-F238E27FC236}">
                <a16:creationId xmlns:a16="http://schemas.microsoft.com/office/drawing/2014/main" id="{DF9DAFF9-319F-4B7C-B387-AA0D98427A79}"/>
              </a:ext>
            </a:extLst>
          </p:cNvPr>
          <p:cNvSpPr/>
          <p:nvPr/>
        </p:nvSpPr>
        <p:spPr>
          <a:xfrm>
            <a:off x="196948" y="2431424"/>
            <a:ext cx="2518871" cy="1492716"/>
          </a:xfrm>
          <a:prstGeom prst="round1Rect">
            <a:avLst/>
          </a:prstGeom>
          <a:noFill/>
        </p:spPr>
        <p:txBody>
          <a:bodyPr wrap="square">
            <a:spAutoFit/>
          </a:bodyPr>
          <a:lstStyle/>
          <a:p>
            <a:pPr marL="171450" indent="-171450" algn="just">
              <a:buFont typeface="Arial" panose="020B0604020202020204" pitchFamily="34" charset="0"/>
              <a:buChar char="•"/>
            </a:pPr>
            <a:r>
              <a:rPr lang="en-US" sz="1300" b="1">
                <a:ea typeface="Roboto slab" pitchFamily="2" charset="0"/>
              </a:rPr>
              <a:t>Liquidación </a:t>
            </a:r>
            <a:r>
              <a:rPr lang="en-US" sz="1300" b="1" err="1">
                <a:ea typeface="Roboto slab" pitchFamily="2" charset="0"/>
              </a:rPr>
              <a:t>Mensual</a:t>
            </a:r>
            <a:r>
              <a:rPr lang="en-US" sz="1300" b="1">
                <a:ea typeface="Roboto slab" pitchFamily="2" charset="0"/>
              </a:rPr>
              <a:t> de </a:t>
            </a:r>
            <a:r>
              <a:rPr lang="en-US" sz="1300" b="1" err="1">
                <a:ea typeface="Roboto slab" pitchFamily="2" charset="0"/>
              </a:rPr>
              <a:t>Afiliados</a:t>
            </a:r>
            <a:r>
              <a:rPr lang="en-US" sz="1300" b="1">
                <a:ea typeface="Roboto slab" pitchFamily="2" charset="0"/>
              </a:rPr>
              <a:t> - </a:t>
            </a:r>
            <a:r>
              <a:rPr lang="en-US" sz="1300" b="1" err="1">
                <a:ea typeface="Roboto slab" pitchFamily="2" charset="0"/>
              </a:rPr>
              <a:t>LMA</a:t>
            </a:r>
            <a:r>
              <a:rPr lang="en-US" sz="1300" b="1">
                <a:ea typeface="Roboto slab" pitchFamily="2" charset="0"/>
              </a:rPr>
              <a:t> (</a:t>
            </a:r>
            <a:r>
              <a:rPr lang="en-US" sz="1300">
                <a:ea typeface="Roboto slab" pitchFamily="2" charset="0"/>
              </a:rPr>
              <a:t>del 1er al 5º día </a:t>
            </a:r>
            <a:r>
              <a:rPr lang="en-US" sz="1300" err="1">
                <a:ea typeface="Roboto slab" pitchFamily="2" charset="0"/>
              </a:rPr>
              <a:t>hábil</a:t>
            </a:r>
            <a:r>
              <a:rPr lang="en-US" sz="1300">
                <a:ea typeface="Roboto slab" pitchFamily="2" charset="0"/>
              </a:rPr>
              <a:t>)</a:t>
            </a:r>
            <a:endParaRPr lang="en-US" sz="1300" b="1">
              <a:ea typeface="Roboto slab" pitchFamily="2" charset="0"/>
            </a:endParaRPr>
          </a:p>
          <a:p>
            <a:pPr marL="171450" indent="-171450" algn="just">
              <a:buFont typeface="Arial" panose="020B0604020202020204" pitchFamily="34" charset="0"/>
              <a:buChar char="•"/>
            </a:pPr>
            <a:endParaRPr lang="en-US" sz="1300" b="1">
              <a:ea typeface="Roboto slab" pitchFamily="2" charset="0"/>
            </a:endParaRPr>
          </a:p>
          <a:p>
            <a:pPr marL="171450" indent="-171450" algn="just">
              <a:buFont typeface="Arial" panose="020B0604020202020204" pitchFamily="34" charset="0"/>
              <a:buChar char="•"/>
            </a:pPr>
            <a:r>
              <a:rPr lang="en-US" sz="1300" err="1">
                <a:ea typeface="Roboto slab" pitchFamily="2" charset="0"/>
              </a:rPr>
              <a:t>Aplicación</a:t>
            </a:r>
            <a:r>
              <a:rPr lang="en-US" sz="1300">
                <a:ea typeface="Roboto slab" pitchFamily="2" charset="0"/>
              </a:rPr>
              <a:t> de </a:t>
            </a:r>
            <a:r>
              <a:rPr lang="en-US" sz="1300" err="1">
                <a:ea typeface="Roboto slab" pitchFamily="2" charset="0"/>
              </a:rPr>
              <a:t>deducciones</a:t>
            </a:r>
            <a:r>
              <a:rPr lang="en-US" sz="1300">
                <a:ea typeface="Roboto slab" pitchFamily="2" charset="0"/>
              </a:rPr>
              <a:t> </a:t>
            </a:r>
            <a:r>
              <a:rPr lang="en-US" sz="1300" err="1">
                <a:ea typeface="Roboto slab" pitchFamily="2" charset="0"/>
              </a:rPr>
              <a:t>sobre</a:t>
            </a:r>
            <a:r>
              <a:rPr lang="en-US" sz="1300">
                <a:ea typeface="Roboto slab" pitchFamily="2" charset="0"/>
              </a:rPr>
              <a:t> la UPC </a:t>
            </a:r>
            <a:r>
              <a:rPr lang="en-US" sz="1300" err="1">
                <a:ea typeface="Roboto slab" pitchFamily="2" charset="0"/>
              </a:rPr>
              <a:t>reconocida</a:t>
            </a:r>
            <a:endParaRPr lang="en-US" sz="1300">
              <a:ea typeface="Roboto slab" pitchFamily="2" charset="0"/>
            </a:endParaRPr>
          </a:p>
          <a:p>
            <a:pPr marL="171450" indent="-171450" algn="just">
              <a:buFont typeface="Arial" panose="020B0604020202020204" pitchFamily="34" charset="0"/>
              <a:buChar char="•"/>
            </a:pPr>
            <a:endParaRPr lang="en-US" sz="1300" b="1">
              <a:ea typeface="Roboto slab" pitchFamily="2" charset="0"/>
            </a:endParaRPr>
          </a:p>
        </p:txBody>
      </p:sp>
      <p:sp>
        <p:nvSpPr>
          <p:cNvPr id="62" name="CuadroTexto 61">
            <a:extLst>
              <a:ext uri="{FF2B5EF4-FFF2-40B4-BE49-F238E27FC236}">
                <a16:creationId xmlns:a16="http://schemas.microsoft.com/office/drawing/2014/main" id="{87C88656-4F45-482E-943A-45C77001E2F9}"/>
              </a:ext>
            </a:extLst>
          </p:cNvPr>
          <p:cNvSpPr txBox="1"/>
          <p:nvPr/>
        </p:nvSpPr>
        <p:spPr>
          <a:xfrm>
            <a:off x="270520" y="1838766"/>
            <a:ext cx="2403710" cy="461665"/>
          </a:xfrm>
          <a:prstGeom prst="rect">
            <a:avLst/>
          </a:prstGeom>
          <a:noFill/>
        </p:spPr>
        <p:txBody>
          <a:bodyPr wrap="square">
            <a:spAutoFit/>
          </a:bodyPr>
          <a:lstStyle/>
          <a:p>
            <a:pPr algn="ctr"/>
            <a:r>
              <a:rPr lang="es-ES" sz="2400" b="1" spc="-150">
                <a:solidFill>
                  <a:schemeClr val="accent1">
                    <a:lumMod val="50000"/>
                  </a:schemeClr>
                </a:solidFill>
              </a:rPr>
              <a:t>1 por mes </a:t>
            </a:r>
            <a:endParaRPr lang="es-ES" sz="2400">
              <a:solidFill>
                <a:schemeClr val="accent1">
                  <a:lumMod val="50000"/>
                </a:schemeClr>
              </a:solidFill>
            </a:endParaRPr>
          </a:p>
        </p:txBody>
      </p:sp>
      <p:cxnSp>
        <p:nvCxnSpPr>
          <p:cNvPr id="64" name="Conector recto 63">
            <a:extLst>
              <a:ext uri="{FF2B5EF4-FFF2-40B4-BE49-F238E27FC236}">
                <a16:creationId xmlns:a16="http://schemas.microsoft.com/office/drawing/2014/main" id="{F91918F2-87CE-4F47-A049-6F783BCB9AA0}"/>
              </a:ext>
            </a:extLst>
          </p:cNvPr>
          <p:cNvCxnSpPr/>
          <p:nvPr/>
        </p:nvCxnSpPr>
        <p:spPr>
          <a:xfrm>
            <a:off x="259514" y="1895038"/>
            <a:ext cx="2414716" cy="0"/>
          </a:xfrm>
          <a:prstGeom prst="line">
            <a:avLst/>
          </a:prstGeom>
        </p:spPr>
        <p:style>
          <a:lnRef idx="1">
            <a:schemeClr val="accent1"/>
          </a:lnRef>
          <a:fillRef idx="0">
            <a:schemeClr val="accent1"/>
          </a:fillRef>
          <a:effectRef idx="0">
            <a:schemeClr val="accent1"/>
          </a:effectRef>
          <a:fontRef idx="minor">
            <a:schemeClr val="tx1"/>
          </a:fontRef>
        </p:style>
      </p:cxnSp>
      <p:pic>
        <p:nvPicPr>
          <p:cNvPr id="65" name="Imagen 64">
            <a:extLst>
              <a:ext uri="{FF2B5EF4-FFF2-40B4-BE49-F238E27FC236}">
                <a16:creationId xmlns:a16="http://schemas.microsoft.com/office/drawing/2014/main" id="{35CD9F23-FF54-43FC-8A0B-97E53250BEA2}"/>
              </a:ext>
            </a:extLst>
          </p:cNvPr>
          <p:cNvPicPr>
            <a:picLocks noChangeAspect="1"/>
          </p:cNvPicPr>
          <p:nvPr/>
        </p:nvPicPr>
        <p:blipFill>
          <a:blip r:embed="rId2"/>
          <a:stretch>
            <a:fillRect/>
          </a:stretch>
        </p:blipFill>
        <p:spPr>
          <a:xfrm>
            <a:off x="1672951" y="4200538"/>
            <a:ext cx="817786" cy="725718"/>
          </a:xfrm>
          <a:prstGeom prst="rect">
            <a:avLst/>
          </a:prstGeom>
        </p:spPr>
      </p:pic>
      <p:sp>
        <p:nvSpPr>
          <p:cNvPr id="66" name="CuadroTexto 65">
            <a:extLst>
              <a:ext uri="{FF2B5EF4-FFF2-40B4-BE49-F238E27FC236}">
                <a16:creationId xmlns:a16="http://schemas.microsoft.com/office/drawing/2014/main" id="{A5651C21-0C39-44D2-9B92-673E00E06637}"/>
              </a:ext>
            </a:extLst>
          </p:cNvPr>
          <p:cNvSpPr txBox="1"/>
          <p:nvPr/>
        </p:nvSpPr>
        <p:spPr>
          <a:xfrm>
            <a:off x="618501" y="4330572"/>
            <a:ext cx="1211493" cy="584775"/>
          </a:xfrm>
          <a:prstGeom prst="rect">
            <a:avLst/>
          </a:prstGeom>
          <a:noFill/>
        </p:spPr>
        <p:txBody>
          <a:bodyPr wrap="square">
            <a:spAutoFit/>
          </a:bodyPr>
          <a:lstStyle/>
          <a:p>
            <a:pPr algn="ctr"/>
            <a:r>
              <a:rPr lang="es-ES" sz="3200" b="1" spc="-150">
                <a:solidFill>
                  <a:schemeClr val="tx1">
                    <a:lumMod val="75000"/>
                    <a:lumOff val="25000"/>
                  </a:schemeClr>
                </a:solidFill>
              </a:rPr>
              <a:t>RC</a:t>
            </a:r>
            <a:endParaRPr lang="es-ES" sz="3200">
              <a:solidFill>
                <a:schemeClr val="tx1">
                  <a:lumMod val="75000"/>
                  <a:lumOff val="25000"/>
                </a:schemeClr>
              </a:solidFill>
            </a:endParaRPr>
          </a:p>
        </p:txBody>
      </p:sp>
      <p:sp>
        <p:nvSpPr>
          <p:cNvPr id="67" name="Rectangle 50">
            <a:extLst>
              <a:ext uri="{FF2B5EF4-FFF2-40B4-BE49-F238E27FC236}">
                <a16:creationId xmlns:a16="http://schemas.microsoft.com/office/drawing/2014/main" id="{E1DD69A6-8542-4286-BE06-08EF523256DB}"/>
              </a:ext>
            </a:extLst>
          </p:cNvPr>
          <p:cNvSpPr/>
          <p:nvPr/>
        </p:nvSpPr>
        <p:spPr>
          <a:xfrm>
            <a:off x="214359" y="5291270"/>
            <a:ext cx="2518870" cy="1492716"/>
          </a:xfrm>
          <a:prstGeom prst="round1Rect">
            <a:avLst/>
          </a:prstGeom>
          <a:noFill/>
        </p:spPr>
        <p:txBody>
          <a:bodyPr wrap="square">
            <a:spAutoFit/>
          </a:bodyPr>
          <a:lstStyle/>
          <a:p>
            <a:pPr marL="171450" indent="-171450" algn="just">
              <a:buFont typeface="Arial" panose="020B0604020202020204" pitchFamily="34" charset="0"/>
              <a:buChar char="•"/>
            </a:pPr>
            <a:r>
              <a:rPr lang="en-US" sz="1300" b="1" err="1">
                <a:ea typeface="Roboto slab" pitchFamily="2" charset="0"/>
              </a:rPr>
              <a:t>Proceso</a:t>
            </a:r>
            <a:r>
              <a:rPr lang="en-US" sz="1300" b="1">
                <a:ea typeface="Roboto slab" pitchFamily="2" charset="0"/>
              </a:rPr>
              <a:t> de </a:t>
            </a:r>
            <a:r>
              <a:rPr lang="en-US" sz="1300" b="1" err="1">
                <a:ea typeface="Roboto slab" pitchFamily="2" charset="0"/>
              </a:rPr>
              <a:t>Compensación</a:t>
            </a:r>
            <a:r>
              <a:rPr lang="en-US" sz="1300" b="1">
                <a:ea typeface="Roboto slab" pitchFamily="2" charset="0"/>
              </a:rPr>
              <a:t> </a:t>
            </a:r>
            <a:r>
              <a:rPr lang="en-US" sz="1300">
                <a:ea typeface="Roboto slab" pitchFamily="2" charset="0"/>
              </a:rPr>
              <a:t>(1 por </a:t>
            </a:r>
            <a:r>
              <a:rPr lang="en-US" sz="1300" err="1">
                <a:ea typeface="Roboto slab" pitchFamily="2" charset="0"/>
              </a:rPr>
              <a:t>semana</a:t>
            </a:r>
            <a:r>
              <a:rPr lang="en-US" sz="1300">
                <a:ea typeface="Roboto slab" pitchFamily="2" charset="0"/>
              </a:rPr>
              <a:t>)</a:t>
            </a:r>
          </a:p>
          <a:p>
            <a:pPr marL="171450" indent="-171450" algn="just">
              <a:buFont typeface="Arial" panose="020B0604020202020204" pitchFamily="34" charset="0"/>
              <a:buChar char="•"/>
            </a:pPr>
            <a:endParaRPr lang="en-US" sz="1300" b="1">
              <a:ea typeface="Roboto slab" pitchFamily="2" charset="0"/>
            </a:endParaRPr>
          </a:p>
          <a:p>
            <a:pPr marL="171450" indent="-171450" algn="just">
              <a:buFont typeface="Arial" panose="020B0604020202020204" pitchFamily="34" charset="0"/>
              <a:buChar char="•"/>
            </a:pPr>
            <a:r>
              <a:rPr lang="en-US" sz="1300" err="1">
                <a:ea typeface="Roboto slab" pitchFamily="2" charset="0"/>
              </a:rPr>
              <a:t>Aplicación</a:t>
            </a:r>
            <a:r>
              <a:rPr lang="en-US" sz="1300">
                <a:ea typeface="Roboto slab" pitchFamily="2" charset="0"/>
              </a:rPr>
              <a:t> de </a:t>
            </a:r>
            <a:r>
              <a:rPr lang="en-US" sz="1300" err="1">
                <a:ea typeface="Roboto slab" pitchFamily="2" charset="0"/>
              </a:rPr>
              <a:t>deducciones</a:t>
            </a:r>
            <a:r>
              <a:rPr lang="en-US" sz="1300">
                <a:ea typeface="Roboto slab" pitchFamily="2" charset="0"/>
              </a:rPr>
              <a:t> </a:t>
            </a:r>
            <a:r>
              <a:rPr lang="en-US" sz="1300" err="1">
                <a:ea typeface="Roboto slab" pitchFamily="2" charset="0"/>
              </a:rPr>
              <a:t>sobre</a:t>
            </a:r>
            <a:r>
              <a:rPr lang="en-US" sz="1300">
                <a:ea typeface="Roboto slab" pitchFamily="2" charset="0"/>
              </a:rPr>
              <a:t> la UPC </a:t>
            </a:r>
            <a:r>
              <a:rPr lang="en-US" sz="1300" err="1">
                <a:ea typeface="Roboto slab" pitchFamily="2" charset="0"/>
              </a:rPr>
              <a:t>reconocida</a:t>
            </a:r>
            <a:endParaRPr lang="en-US" sz="1300">
              <a:ea typeface="Roboto slab" pitchFamily="2" charset="0"/>
            </a:endParaRPr>
          </a:p>
          <a:p>
            <a:pPr marL="171450" indent="-171450" algn="just">
              <a:buFont typeface="Arial" panose="020B0604020202020204" pitchFamily="34" charset="0"/>
              <a:buChar char="•"/>
            </a:pPr>
            <a:endParaRPr lang="en-US" sz="1300" b="1">
              <a:ea typeface="Roboto slab" pitchFamily="2" charset="0"/>
            </a:endParaRPr>
          </a:p>
        </p:txBody>
      </p:sp>
      <p:sp>
        <p:nvSpPr>
          <p:cNvPr id="68" name="CuadroTexto 67">
            <a:extLst>
              <a:ext uri="{FF2B5EF4-FFF2-40B4-BE49-F238E27FC236}">
                <a16:creationId xmlns:a16="http://schemas.microsoft.com/office/drawing/2014/main" id="{020BBEA6-9894-4597-8E5F-A75D25ADDF19}"/>
              </a:ext>
            </a:extLst>
          </p:cNvPr>
          <p:cNvSpPr txBox="1"/>
          <p:nvPr/>
        </p:nvSpPr>
        <p:spPr>
          <a:xfrm>
            <a:off x="366651" y="4832833"/>
            <a:ext cx="2403710" cy="461665"/>
          </a:xfrm>
          <a:prstGeom prst="rect">
            <a:avLst/>
          </a:prstGeom>
          <a:noFill/>
        </p:spPr>
        <p:txBody>
          <a:bodyPr wrap="square">
            <a:spAutoFit/>
          </a:bodyPr>
          <a:lstStyle/>
          <a:p>
            <a:pPr algn="ctr"/>
            <a:r>
              <a:rPr lang="es-ES" sz="2400" b="1" spc="-150">
                <a:solidFill>
                  <a:schemeClr val="accent1">
                    <a:lumMod val="50000"/>
                  </a:schemeClr>
                </a:solidFill>
              </a:rPr>
              <a:t>4 por mes</a:t>
            </a:r>
            <a:endParaRPr lang="es-ES" sz="2400">
              <a:solidFill>
                <a:schemeClr val="accent1">
                  <a:lumMod val="50000"/>
                </a:schemeClr>
              </a:solidFill>
            </a:endParaRPr>
          </a:p>
        </p:txBody>
      </p:sp>
      <p:cxnSp>
        <p:nvCxnSpPr>
          <p:cNvPr id="69" name="Conector recto 68">
            <a:extLst>
              <a:ext uri="{FF2B5EF4-FFF2-40B4-BE49-F238E27FC236}">
                <a16:creationId xmlns:a16="http://schemas.microsoft.com/office/drawing/2014/main" id="{00485821-8F26-41FB-A198-897214DA925A}"/>
              </a:ext>
            </a:extLst>
          </p:cNvPr>
          <p:cNvCxnSpPr/>
          <p:nvPr/>
        </p:nvCxnSpPr>
        <p:spPr>
          <a:xfrm>
            <a:off x="355645" y="4889105"/>
            <a:ext cx="2414716" cy="0"/>
          </a:xfrm>
          <a:prstGeom prst="line">
            <a:avLst/>
          </a:prstGeom>
        </p:spPr>
        <p:style>
          <a:lnRef idx="1">
            <a:schemeClr val="accent1"/>
          </a:lnRef>
          <a:fillRef idx="0">
            <a:schemeClr val="accent1"/>
          </a:fillRef>
          <a:effectRef idx="0">
            <a:schemeClr val="accent1"/>
          </a:effectRef>
          <a:fontRef idx="minor">
            <a:schemeClr val="tx1"/>
          </a:fontRef>
        </p:style>
      </p:cxnSp>
      <p:pic>
        <p:nvPicPr>
          <p:cNvPr id="73" name="Graphic 19">
            <a:extLst>
              <a:ext uri="{FF2B5EF4-FFF2-40B4-BE49-F238E27FC236}">
                <a16:creationId xmlns:a16="http://schemas.microsoft.com/office/drawing/2014/main" id="{084EE21B-6555-4A6C-9954-775EBE476BC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73736" y="1381572"/>
            <a:ext cx="914388" cy="914388"/>
          </a:xfrm>
          <a:prstGeom prst="rect">
            <a:avLst/>
          </a:prstGeom>
        </p:spPr>
      </p:pic>
      <p:sp>
        <p:nvSpPr>
          <p:cNvPr id="24" name="Rectangle 50">
            <a:extLst>
              <a:ext uri="{FF2B5EF4-FFF2-40B4-BE49-F238E27FC236}">
                <a16:creationId xmlns:a16="http://schemas.microsoft.com/office/drawing/2014/main" id="{3406066F-AEE9-4A5C-A6A7-EE91580A054F}"/>
              </a:ext>
            </a:extLst>
          </p:cNvPr>
          <p:cNvSpPr/>
          <p:nvPr/>
        </p:nvSpPr>
        <p:spPr>
          <a:xfrm>
            <a:off x="3801245" y="4155724"/>
            <a:ext cx="1859370" cy="1815882"/>
          </a:xfrm>
          <a:prstGeom prst="round1Rect">
            <a:avLst/>
          </a:prstGeom>
          <a:noFill/>
        </p:spPr>
        <p:txBody>
          <a:bodyPr wrap="square">
            <a:spAutoFit/>
          </a:bodyPr>
          <a:lstStyle/>
          <a:p>
            <a:pPr algn="just"/>
            <a:r>
              <a:rPr lang="es-419" sz="1400">
                <a:ea typeface="Roboto slab" pitchFamily="2" charset="0"/>
              </a:rPr>
              <a:t>Disposición de los recursos deducidos en:</a:t>
            </a:r>
          </a:p>
          <a:p>
            <a:pPr algn="just"/>
            <a:endParaRPr lang="es-419" sz="1400">
              <a:ea typeface="Roboto slab" pitchFamily="2" charset="0"/>
            </a:endParaRPr>
          </a:p>
          <a:p>
            <a:pPr marL="171450" indent="-171450" algn="just">
              <a:buFont typeface="Arial" panose="020B0604020202020204" pitchFamily="34" charset="0"/>
              <a:buChar char="•"/>
            </a:pPr>
            <a:r>
              <a:rPr lang="es-419" sz="1400">
                <a:ea typeface="Roboto slab" pitchFamily="2" charset="0"/>
              </a:rPr>
              <a:t>Proceso de </a:t>
            </a:r>
            <a:r>
              <a:rPr lang="es-419" sz="1400" err="1">
                <a:ea typeface="Roboto slab" pitchFamily="2" charset="0"/>
              </a:rPr>
              <a:t>LMA</a:t>
            </a:r>
            <a:endParaRPr lang="es-419" sz="1400">
              <a:ea typeface="Roboto slab" pitchFamily="2" charset="0"/>
            </a:endParaRPr>
          </a:p>
          <a:p>
            <a:pPr marL="171450" indent="-171450" algn="just">
              <a:buFont typeface="Arial" panose="020B0604020202020204" pitchFamily="34" charset="0"/>
              <a:buChar char="•"/>
            </a:pPr>
            <a:endParaRPr lang="es-419" sz="1400">
              <a:ea typeface="Roboto slab" pitchFamily="2" charset="0"/>
            </a:endParaRPr>
          </a:p>
          <a:p>
            <a:pPr marL="171450" indent="-171450" algn="just">
              <a:buFont typeface="Arial" panose="020B0604020202020204" pitchFamily="34" charset="0"/>
              <a:buChar char="•"/>
            </a:pPr>
            <a:r>
              <a:rPr lang="es-419" sz="1400">
                <a:ea typeface="Roboto slab" pitchFamily="2" charset="0"/>
              </a:rPr>
              <a:t>Procesos de Compensación</a:t>
            </a:r>
          </a:p>
        </p:txBody>
      </p:sp>
      <p:sp>
        <p:nvSpPr>
          <p:cNvPr id="25" name="CuadroTexto 24">
            <a:extLst>
              <a:ext uri="{FF2B5EF4-FFF2-40B4-BE49-F238E27FC236}">
                <a16:creationId xmlns:a16="http://schemas.microsoft.com/office/drawing/2014/main" id="{EF2A09FD-5289-4F76-95D0-DFDFCD80E60D}"/>
              </a:ext>
            </a:extLst>
          </p:cNvPr>
          <p:cNvSpPr txBox="1"/>
          <p:nvPr/>
        </p:nvSpPr>
        <p:spPr>
          <a:xfrm>
            <a:off x="3787139" y="2524642"/>
            <a:ext cx="1980578" cy="1107996"/>
          </a:xfrm>
          <a:prstGeom prst="rect">
            <a:avLst/>
          </a:prstGeom>
          <a:noFill/>
        </p:spPr>
        <p:txBody>
          <a:bodyPr wrap="square">
            <a:spAutoFit/>
          </a:bodyPr>
          <a:lstStyle/>
          <a:p>
            <a:pPr algn="ctr"/>
            <a:r>
              <a:rPr lang="es-ES" sz="2200" b="1" spc="-150">
                <a:solidFill>
                  <a:schemeClr val="accent1">
                    <a:lumMod val="50000"/>
                  </a:schemeClr>
                </a:solidFill>
              </a:rPr>
              <a:t>Cuenta bancaria de la ADRES</a:t>
            </a:r>
            <a:endParaRPr lang="es-ES" sz="2200">
              <a:solidFill>
                <a:schemeClr val="accent1">
                  <a:lumMod val="50000"/>
                </a:schemeClr>
              </a:solidFill>
            </a:endParaRPr>
          </a:p>
        </p:txBody>
      </p:sp>
      <p:cxnSp>
        <p:nvCxnSpPr>
          <p:cNvPr id="26" name="Conector recto 25">
            <a:extLst>
              <a:ext uri="{FF2B5EF4-FFF2-40B4-BE49-F238E27FC236}">
                <a16:creationId xmlns:a16="http://schemas.microsoft.com/office/drawing/2014/main" id="{B0DA793B-6C83-40E6-A613-3C4D8CA18838}"/>
              </a:ext>
            </a:extLst>
          </p:cNvPr>
          <p:cNvCxnSpPr>
            <a:cxnSpLocks/>
          </p:cNvCxnSpPr>
          <p:nvPr/>
        </p:nvCxnSpPr>
        <p:spPr>
          <a:xfrm>
            <a:off x="3728728" y="3679590"/>
            <a:ext cx="206427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Flecha: a la derecha 44">
            <a:extLst>
              <a:ext uri="{FF2B5EF4-FFF2-40B4-BE49-F238E27FC236}">
                <a16:creationId xmlns:a16="http://schemas.microsoft.com/office/drawing/2014/main" id="{1DB4770B-6A49-4AC6-84AC-9158E5E45E06}"/>
              </a:ext>
            </a:extLst>
          </p:cNvPr>
          <p:cNvSpPr/>
          <p:nvPr/>
        </p:nvSpPr>
        <p:spPr>
          <a:xfrm>
            <a:off x="2828574" y="3603367"/>
            <a:ext cx="830306" cy="940260"/>
          </a:xfrm>
          <a:prstGeom prst="rightArrow">
            <a:avLst>
              <a:gd name="adj1" fmla="val 44015"/>
              <a:gd name="adj2" fmla="val 55083"/>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45">
            <a:extLst>
              <a:ext uri="{FF2B5EF4-FFF2-40B4-BE49-F238E27FC236}">
                <a16:creationId xmlns:a16="http://schemas.microsoft.com/office/drawing/2014/main" id="{E36AF89B-E146-427E-A3C9-387D239B2D2F}"/>
              </a:ext>
            </a:extLst>
          </p:cNvPr>
          <p:cNvSpPr/>
          <p:nvPr/>
        </p:nvSpPr>
        <p:spPr>
          <a:xfrm>
            <a:off x="6664329" y="1125766"/>
            <a:ext cx="2097501" cy="5537562"/>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angle 50">
            <a:extLst>
              <a:ext uri="{FF2B5EF4-FFF2-40B4-BE49-F238E27FC236}">
                <a16:creationId xmlns:a16="http://schemas.microsoft.com/office/drawing/2014/main" id="{D0C58697-AE85-400C-BF69-8BB544AD1D75}"/>
              </a:ext>
            </a:extLst>
          </p:cNvPr>
          <p:cNvSpPr/>
          <p:nvPr/>
        </p:nvSpPr>
        <p:spPr>
          <a:xfrm>
            <a:off x="6681740" y="3824937"/>
            <a:ext cx="2000938" cy="2693045"/>
          </a:xfrm>
          <a:prstGeom prst="round1Rect">
            <a:avLst/>
          </a:prstGeom>
          <a:noFill/>
        </p:spPr>
        <p:txBody>
          <a:bodyPr wrap="square">
            <a:spAutoFit/>
          </a:bodyPr>
          <a:lstStyle/>
          <a:p>
            <a:pPr marL="285750" indent="-285750" algn="just">
              <a:buFont typeface="Arial" panose="020B0604020202020204" pitchFamily="34" charset="0"/>
              <a:buChar char="•"/>
            </a:pPr>
            <a:r>
              <a:rPr lang="es-419" sz="1300" b="1">
                <a:ea typeface="Roboto slab" pitchFamily="2" charset="0"/>
              </a:rPr>
              <a:t>PRIMERO: </a:t>
            </a:r>
            <a:r>
              <a:rPr lang="es-419" sz="1300">
                <a:ea typeface="Roboto slab" pitchFamily="2" charset="0"/>
              </a:rPr>
              <a:t>del 17 al 20 de octubre de 2023 (la ADRES no realizará verificación)</a:t>
            </a:r>
          </a:p>
          <a:p>
            <a:pPr marL="285750" indent="-285750" algn="just">
              <a:buFont typeface="Arial" panose="020B0604020202020204" pitchFamily="34" charset="0"/>
              <a:buChar char="•"/>
            </a:pPr>
            <a:endParaRPr lang="es-419" sz="1300">
              <a:ea typeface="Roboto slab" pitchFamily="2" charset="0"/>
            </a:endParaRPr>
          </a:p>
          <a:p>
            <a:pPr marL="285750" indent="-285750" algn="just">
              <a:buFont typeface="Arial" panose="020B0604020202020204" pitchFamily="34" charset="0"/>
              <a:buChar char="•"/>
            </a:pPr>
            <a:r>
              <a:rPr lang="es-419" sz="1300" b="1">
                <a:ea typeface="Roboto slab" pitchFamily="2" charset="0"/>
              </a:rPr>
              <a:t>SEGUNDO:</a:t>
            </a:r>
            <a:r>
              <a:rPr lang="es-419" sz="1300">
                <a:ea typeface="Roboto slab" pitchFamily="2" charset="0"/>
              </a:rPr>
              <a:t>  del 22 al 24 de noviembre de 2023 (se realizará en territorio verificación de los EST )</a:t>
            </a:r>
          </a:p>
        </p:txBody>
      </p:sp>
      <p:sp>
        <p:nvSpPr>
          <p:cNvPr id="52" name="CuadroTexto 51">
            <a:extLst>
              <a:ext uri="{FF2B5EF4-FFF2-40B4-BE49-F238E27FC236}">
                <a16:creationId xmlns:a16="http://schemas.microsoft.com/office/drawing/2014/main" id="{C0EBF010-20E4-4802-9B80-B8EB05A0C76D}"/>
              </a:ext>
            </a:extLst>
          </p:cNvPr>
          <p:cNvSpPr txBox="1"/>
          <p:nvPr/>
        </p:nvSpPr>
        <p:spPr>
          <a:xfrm>
            <a:off x="6739406" y="2386853"/>
            <a:ext cx="1980578" cy="1107996"/>
          </a:xfrm>
          <a:prstGeom prst="rect">
            <a:avLst/>
          </a:prstGeom>
          <a:noFill/>
        </p:spPr>
        <p:txBody>
          <a:bodyPr wrap="square">
            <a:spAutoFit/>
          </a:bodyPr>
          <a:lstStyle/>
          <a:p>
            <a:pPr algn="ctr"/>
            <a:r>
              <a:rPr lang="es-419" sz="2200" b="1" spc="-150">
                <a:solidFill>
                  <a:srgbClr val="009999"/>
                </a:solidFill>
              </a:rPr>
              <a:t>Giros para financiamiento de EST</a:t>
            </a:r>
          </a:p>
        </p:txBody>
      </p:sp>
      <p:cxnSp>
        <p:nvCxnSpPr>
          <p:cNvPr id="53" name="Conector recto 52">
            <a:extLst>
              <a:ext uri="{FF2B5EF4-FFF2-40B4-BE49-F238E27FC236}">
                <a16:creationId xmlns:a16="http://schemas.microsoft.com/office/drawing/2014/main" id="{42149FDC-906D-41A0-A572-DD2582B710C0}"/>
              </a:ext>
            </a:extLst>
          </p:cNvPr>
          <p:cNvCxnSpPr>
            <a:cxnSpLocks/>
          </p:cNvCxnSpPr>
          <p:nvPr/>
        </p:nvCxnSpPr>
        <p:spPr>
          <a:xfrm>
            <a:off x="6697560" y="3679590"/>
            <a:ext cx="206427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55" name="Flecha: a la derecha 54">
            <a:extLst>
              <a:ext uri="{FF2B5EF4-FFF2-40B4-BE49-F238E27FC236}">
                <a16:creationId xmlns:a16="http://schemas.microsoft.com/office/drawing/2014/main" id="{D54C573B-159C-49BC-86CF-ABC11A68C9E2}"/>
              </a:ext>
            </a:extLst>
          </p:cNvPr>
          <p:cNvSpPr/>
          <p:nvPr/>
        </p:nvSpPr>
        <p:spPr>
          <a:xfrm>
            <a:off x="5808582" y="3615088"/>
            <a:ext cx="830306" cy="940260"/>
          </a:xfrm>
          <a:prstGeom prst="rightArrow">
            <a:avLst>
              <a:gd name="adj1" fmla="val 44015"/>
              <a:gd name="adj2" fmla="val 55083"/>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ángulo 57">
            <a:extLst>
              <a:ext uri="{FF2B5EF4-FFF2-40B4-BE49-F238E27FC236}">
                <a16:creationId xmlns:a16="http://schemas.microsoft.com/office/drawing/2014/main" id="{EA55CA9E-2E23-4807-97C5-E11EEF73E7A6}"/>
              </a:ext>
            </a:extLst>
          </p:cNvPr>
          <p:cNvSpPr/>
          <p:nvPr/>
        </p:nvSpPr>
        <p:spPr>
          <a:xfrm>
            <a:off x="9714674" y="1137486"/>
            <a:ext cx="2097501" cy="5537562"/>
          </a:xfrm>
          <a:prstGeom prst="rect">
            <a:avLst/>
          </a:prstGeom>
          <a:noFill/>
          <a:ln>
            <a:solidFill>
              <a:srgbClr val="526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angle 50">
            <a:extLst>
              <a:ext uri="{FF2B5EF4-FFF2-40B4-BE49-F238E27FC236}">
                <a16:creationId xmlns:a16="http://schemas.microsoft.com/office/drawing/2014/main" id="{48C64C07-D4A6-4F27-A743-974AA708C2FB}"/>
              </a:ext>
            </a:extLst>
          </p:cNvPr>
          <p:cNvSpPr/>
          <p:nvPr/>
        </p:nvSpPr>
        <p:spPr>
          <a:xfrm>
            <a:off x="9732085" y="4148987"/>
            <a:ext cx="2004757" cy="2031325"/>
          </a:xfrm>
          <a:prstGeom prst="round1Rect">
            <a:avLst/>
          </a:prstGeom>
          <a:noFill/>
        </p:spPr>
        <p:txBody>
          <a:bodyPr wrap="square">
            <a:spAutoFit/>
          </a:bodyPr>
          <a:lstStyle/>
          <a:p>
            <a:pPr marL="285750" indent="-285750" algn="just">
              <a:buFont typeface="Arial" panose="020B0604020202020204" pitchFamily="34" charset="0"/>
              <a:buChar char="•"/>
            </a:pPr>
            <a:r>
              <a:rPr lang="es-419" sz="1400">
                <a:ea typeface="Roboto slab" pitchFamily="2" charset="0"/>
              </a:rPr>
              <a:t>La Dirección General de la ADRES suscribirá la ordenación de giro</a:t>
            </a:r>
          </a:p>
          <a:p>
            <a:pPr marL="285750" indent="-285750" algn="just">
              <a:buFont typeface="Arial" panose="020B0604020202020204" pitchFamily="34" charset="0"/>
              <a:buChar char="•"/>
            </a:pPr>
            <a:endParaRPr lang="es-419" sz="1400">
              <a:ea typeface="Roboto slab" pitchFamily="2" charset="0"/>
            </a:endParaRPr>
          </a:p>
          <a:p>
            <a:pPr marL="285750" indent="-285750" algn="just">
              <a:buFont typeface="Arial" panose="020B0604020202020204" pitchFamily="34" charset="0"/>
              <a:buChar char="•"/>
            </a:pPr>
            <a:r>
              <a:rPr lang="es-419" sz="1400">
                <a:ea typeface="Roboto slab" pitchFamily="2" charset="0"/>
              </a:rPr>
              <a:t>Giro directo a la cuenta maestra de la ESE o </a:t>
            </a:r>
            <a:r>
              <a:rPr lang="es-419" sz="1400" err="1">
                <a:ea typeface="Roboto slab" pitchFamily="2" charset="0"/>
              </a:rPr>
              <a:t>ISE</a:t>
            </a:r>
            <a:endParaRPr lang="es-419" sz="1400">
              <a:ea typeface="Roboto slab" pitchFamily="2" charset="0"/>
            </a:endParaRPr>
          </a:p>
        </p:txBody>
      </p:sp>
      <p:sp>
        <p:nvSpPr>
          <p:cNvPr id="61" name="CuadroTexto 60">
            <a:extLst>
              <a:ext uri="{FF2B5EF4-FFF2-40B4-BE49-F238E27FC236}">
                <a16:creationId xmlns:a16="http://schemas.microsoft.com/office/drawing/2014/main" id="{5000D761-EC99-4002-986B-4D50B708444C}"/>
              </a:ext>
            </a:extLst>
          </p:cNvPr>
          <p:cNvSpPr txBox="1"/>
          <p:nvPr/>
        </p:nvSpPr>
        <p:spPr>
          <a:xfrm>
            <a:off x="9817492" y="2548083"/>
            <a:ext cx="1980578" cy="1107996"/>
          </a:xfrm>
          <a:prstGeom prst="rect">
            <a:avLst/>
          </a:prstGeom>
          <a:noFill/>
        </p:spPr>
        <p:txBody>
          <a:bodyPr wrap="square">
            <a:spAutoFit/>
          </a:bodyPr>
          <a:lstStyle/>
          <a:p>
            <a:pPr algn="ctr"/>
            <a:r>
              <a:rPr lang="es-ES" sz="2200" b="1" spc="-150">
                <a:solidFill>
                  <a:srgbClr val="5269AE"/>
                </a:solidFill>
              </a:rPr>
              <a:t>Ordenación de giro de recursos</a:t>
            </a:r>
            <a:endParaRPr lang="es-ES" sz="2200">
              <a:solidFill>
                <a:srgbClr val="5269AE"/>
              </a:solidFill>
            </a:endParaRPr>
          </a:p>
        </p:txBody>
      </p:sp>
      <p:cxnSp>
        <p:nvCxnSpPr>
          <p:cNvPr id="63" name="Conector recto 62">
            <a:extLst>
              <a:ext uri="{FF2B5EF4-FFF2-40B4-BE49-F238E27FC236}">
                <a16:creationId xmlns:a16="http://schemas.microsoft.com/office/drawing/2014/main" id="{80ED7CC5-CFB8-45F4-982C-AB44A56C2DB3}"/>
              </a:ext>
            </a:extLst>
          </p:cNvPr>
          <p:cNvCxnSpPr>
            <a:cxnSpLocks/>
          </p:cNvCxnSpPr>
          <p:nvPr/>
        </p:nvCxnSpPr>
        <p:spPr>
          <a:xfrm>
            <a:off x="9714674" y="3679590"/>
            <a:ext cx="2064270"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Flecha: a la derecha 70">
            <a:extLst>
              <a:ext uri="{FF2B5EF4-FFF2-40B4-BE49-F238E27FC236}">
                <a16:creationId xmlns:a16="http://schemas.microsoft.com/office/drawing/2014/main" id="{96444042-6016-4CB7-80F4-24ADAFF5267D}"/>
              </a:ext>
            </a:extLst>
          </p:cNvPr>
          <p:cNvSpPr/>
          <p:nvPr/>
        </p:nvSpPr>
        <p:spPr>
          <a:xfrm>
            <a:off x="8858927" y="3626808"/>
            <a:ext cx="830306" cy="940260"/>
          </a:xfrm>
          <a:prstGeom prst="rightArrow">
            <a:avLst>
              <a:gd name="adj1" fmla="val 44015"/>
              <a:gd name="adj2" fmla="val 55083"/>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2" name="Graphic 15">
            <a:extLst>
              <a:ext uri="{FF2B5EF4-FFF2-40B4-BE49-F238E27FC236}">
                <a16:creationId xmlns:a16="http://schemas.microsoft.com/office/drawing/2014/main" id="{8E3A13C8-3298-454C-A757-DBD3A6EFBB0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27013" y="1315415"/>
            <a:ext cx="972131" cy="972131"/>
          </a:xfrm>
          <a:prstGeom prst="rect">
            <a:avLst/>
          </a:prstGeom>
        </p:spPr>
      </p:pic>
      <p:pic>
        <p:nvPicPr>
          <p:cNvPr id="74" name="Graphic 16">
            <a:extLst>
              <a:ext uri="{FF2B5EF4-FFF2-40B4-BE49-F238E27FC236}">
                <a16:creationId xmlns:a16="http://schemas.microsoft.com/office/drawing/2014/main" id="{EF1521DB-F5C4-4B1C-BB25-B601B9FD5A3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354601" y="1441858"/>
            <a:ext cx="906359" cy="906359"/>
          </a:xfrm>
          <a:prstGeom prst="rect">
            <a:avLst/>
          </a:prstGeom>
        </p:spPr>
      </p:pic>
    </p:spTree>
    <p:extLst>
      <p:ext uri="{BB962C8B-B14F-4D97-AF65-F5344CB8AC3E}">
        <p14:creationId xmlns:p14="http://schemas.microsoft.com/office/powerpoint/2010/main" val="334568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up)">
                                      <p:cBhvr>
                                        <p:cTn id="12" dur="500"/>
                                        <p:tgtEl>
                                          <p:spTgt spid="5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7" grpId="0"/>
      <p:bldP spid="67" grpId="0"/>
      <p:bldP spid="24" grpId="0"/>
      <p:bldP spid="4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A8D14D2-D3DF-2D4E-86E0-9A33427A4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371850" cy="6858000"/>
          </a:xfrm>
          <a:prstGeom prst="rect">
            <a:avLst/>
          </a:prstGeom>
        </p:spPr>
      </p:pic>
      <p:sp>
        <p:nvSpPr>
          <p:cNvPr id="7" name="TextBox 6">
            <a:extLst>
              <a:ext uri="{FF2B5EF4-FFF2-40B4-BE49-F238E27FC236}">
                <a16:creationId xmlns:a16="http://schemas.microsoft.com/office/drawing/2014/main" id="{D12535FE-56F3-4A45-A675-B88644750471}"/>
              </a:ext>
            </a:extLst>
          </p:cNvPr>
          <p:cNvSpPr txBox="1"/>
          <p:nvPr/>
        </p:nvSpPr>
        <p:spPr>
          <a:xfrm>
            <a:off x="3997520" y="450713"/>
            <a:ext cx="3754407" cy="923330"/>
          </a:xfrm>
          <a:prstGeom prst="rect">
            <a:avLst/>
          </a:prstGeom>
          <a:noFill/>
        </p:spPr>
        <p:txBody>
          <a:bodyPr wrap="square" rtlCol="0">
            <a:spAutoFit/>
          </a:bodyPr>
          <a:lstStyle/>
          <a:p>
            <a:r>
              <a:rPr lang="es-ES_tradnl" sz="5400" b="1">
                <a:solidFill>
                  <a:srgbClr val="63D6B4"/>
                </a:solidFill>
                <a:latin typeface="Arial" panose="020B0604020202020204" pitchFamily="34" charset="0"/>
                <a:cs typeface="Arial" panose="020B0604020202020204" pitchFamily="34" charset="0"/>
              </a:rPr>
              <a:t>Contenido</a:t>
            </a:r>
            <a:endParaRPr lang="es-ES_tradnl" sz="5400" b="1" spc="150">
              <a:solidFill>
                <a:srgbClr val="63D6B4"/>
              </a:solidFill>
              <a:latin typeface="Arial" panose="020B0604020202020204" pitchFamily="34" charset="0"/>
              <a:cs typeface="Arial" panose="020B0604020202020204" pitchFamily="34" charset="0"/>
            </a:endParaRPr>
          </a:p>
        </p:txBody>
      </p:sp>
      <p:pic>
        <p:nvPicPr>
          <p:cNvPr id="52" name="Picture 51">
            <a:extLst>
              <a:ext uri="{FF2B5EF4-FFF2-40B4-BE49-F238E27FC236}">
                <a16:creationId xmlns:a16="http://schemas.microsoft.com/office/drawing/2014/main" id="{446E7C95-2680-B141-8366-847390E3D9B5}"/>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130599" y="295702"/>
            <a:ext cx="769441" cy="769441"/>
          </a:xfrm>
          <a:prstGeom prst="rect">
            <a:avLst/>
          </a:prstGeom>
        </p:spPr>
      </p:pic>
      <p:sp>
        <p:nvSpPr>
          <p:cNvPr id="21" name="TextBox 20">
            <a:extLst>
              <a:ext uri="{FF2B5EF4-FFF2-40B4-BE49-F238E27FC236}">
                <a16:creationId xmlns:a16="http://schemas.microsoft.com/office/drawing/2014/main" id="{ADCC16C2-BD96-5049-8270-755DBA64ECE6}"/>
              </a:ext>
            </a:extLst>
          </p:cNvPr>
          <p:cNvSpPr txBox="1"/>
          <p:nvPr/>
        </p:nvSpPr>
        <p:spPr>
          <a:xfrm>
            <a:off x="4849869" y="1661825"/>
            <a:ext cx="1024855" cy="1107996"/>
          </a:xfrm>
          <a:prstGeom prst="rect">
            <a:avLst/>
          </a:prstGeom>
          <a:noFill/>
        </p:spPr>
        <p:txBody>
          <a:bodyPr wrap="square" rtlCol="0">
            <a:spAutoFit/>
          </a:bodyPr>
          <a:lstStyle/>
          <a:p>
            <a:r>
              <a:rPr lang="es-ES_tradnl" sz="6600" b="1">
                <a:solidFill>
                  <a:srgbClr val="5269AE"/>
                </a:solidFill>
                <a:latin typeface="Arial" panose="020B0604020202020204" pitchFamily="34" charset="0"/>
                <a:cs typeface="Arial" panose="020B0604020202020204" pitchFamily="34" charset="0"/>
              </a:rPr>
              <a:t>1.</a:t>
            </a:r>
            <a:endParaRPr lang="es-ES_tradnl" sz="6600" b="1" spc="150">
              <a:solidFill>
                <a:srgbClr val="5269A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79BDB66-557A-5E4D-B286-CFE6DF467C24}"/>
              </a:ext>
            </a:extLst>
          </p:cNvPr>
          <p:cNvSpPr txBox="1"/>
          <p:nvPr/>
        </p:nvSpPr>
        <p:spPr>
          <a:xfrm>
            <a:off x="4849869" y="2794589"/>
            <a:ext cx="1024855" cy="1107996"/>
          </a:xfrm>
          <a:prstGeom prst="rect">
            <a:avLst/>
          </a:prstGeom>
          <a:noFill/>
        </p:spPr>
        <p:txBody>
          <a:bodyPr wrap="square" rtlCol="0">
            <a:spAutoFit/>
          </a:bodyPr>
          <a:lstStyle/>
          <a:p>
            <a:r>
              <a:rPr lang="es-ES_tradnl" sz="6600" b="1">
                <a:solidFill>
                  <a:srgbClr val="5269AE"/>
                </a:solidFill>
                <a:latin typeface="Arial" panose="020B0604020202020204" pitchFamily="34" charset="0"/>
                <a:cs typeface="Arial" panose="020B0604020202020204" pitchFamily="34" charset="0"/>
              </a:rPr>
              <a:t>2.</a:t>
            </a:r>
            <a:endParaRPr lang="es-ES_tradnl" sz="6600" b="1" spc="150">
              <a:solidFill>
                <a:srgbClr val="5269AE"/>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E82E89E-4572-4C45-B559-104094FBDB85}"/>
              </a:ext>
            </a:extLst>
          </p:cNvPr>
          <p:cNvSpPr txBox="1"/>
          <p:nvPr/>
        </p:nvSpPr>
        <p:spPr>
          <a:xfrm>
            <a:off x="4849869" y="3995592"/>
            <a:ext cx="1024855" cy="1107996"/>
          </a:xfrm>
          <a:prstGeom prst="rect">
            <a:avLst/>
          </a:prstGeom>
          <a:noFill/>
        </p:spPr>
        <p:txBody>
          <a:bodyPr wrap="square" rtlCol="0">
            <a:spAutoFit/>
          </a:bodyPr>
          <a:lstStyle/>
          <a:p>
            <a:r>
              <a:rPr lang="es-ES_tradnl" sz="6600" b="1">
                <a:solidFill>
                  <a:srgbClr val="5269AE"/>
                </a:solidFill>
                <a:latin typeface="Arial" panose="020B0604020202020204" pitchFamily="34" charset="0"/>
                <a:cs typeface="Arial" panose="020B0604020202020204" pitchFamily="34" charset="0"/>
              </a:rPr>
              <a:t>3.</a:t>
            </a:r>
            <a:endParaRPr lang="es-ES_tradnl" sz="6600" b="1" spc="150">
              <a:solidFill>
                <a:srgbClr val="5269A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6042F9D-3746-4B4F-8586-178FC99D74B2}"/>
              </a:ext>
            </a:extLst>
          </p:cNvPr>
          <p:cNvSpPr txBox="1"/>
          <p:nvPr/>
        </p:nvSpPr>
        <p:spPr>
          <a:xfrm>
            <a:off x="4849869" y="5196595"/>
            <a:ext cx="1024855" cy="1107996"/>
          </a:xfrm>
          <a:prstGeom prst="rect">
            <a:avLst/>
          </a:prstGeom>
          <a:noFill/>
        </p:spPr>
        <p:txBody>
          <a:bodyPr wrap="square" rtlCol="0">
            <a:spAutoFit/>
          </a:bodyPr>
          <a:lstStyle/>
          <a:p>
            <a:r>
              <a:rPr lang="es-ES_tradnl" sz="6600" b="1">
                <a:solidFill>
                  <a:srgbClr val="5269AE"/>
                </a:solidFill>
                <a:latin typeface="Arial" panose="020B0604020202020204" pitchFamily="34" charset="0"/>
                <a:cs typeface="Arial" panose="020B0604020202020204" pitchFamily="34" charset="0"/>
              </a:rPr>
              <a:t>4.</a:t>
            </a:r>
            <a:endParaRPr lang="es-ES_tradnl" sz="6600" b="1" spc="150">
              <a:solidFill>
                <a:srgbClr val="5269AE"/>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C5D74C2A-F134-DF43-9E0F-D6EC9B98C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234" y="5782277"/>
            <a:ext cx="2334050" cy="618523"/>
          </a:xfrm>
          <a:prstGeom prst="rect">
            <a:avLst/>
          </a:prstGeom>
        </p:spPr>
      </p:pic>
      <p:sp>
        <p:nvSpPr>
          <p:cNvPr id="2" name="TextBox 1">
            <a:extLst>
              <a:ext uri="{FF2B5EF4-FFF2-40B4-BE49-F238E27FC236}">
                <a16:creationId xmlns:a16="http://schemas.microsoft.com/office/drawing/2014/main" id="{FFEF0DD8-275E-944E-BDD7-EDE975D22B0D}"/>
              </a:ext>
            </a:extLst>
          </p:cNvPr>
          <p:cNvSpPr txBox="1"/>
          <p:nvPr/>
        </p:nvSpPr>
        <p:spPr>
          <a:xfrm>
            <a:off x="5738247" y="2198973"/>
            <a:ext cx="4840428" cy="461665"/>
          </a:xfrm>
          <a:prstGeom prst="rect">
            <a:avLst/>
          </a:prstGeom>
          <a:noFill/>
        </p:spPr>
        <p:txBody>
          <a:bodyPr wrap="none" rtlCol="0">
            <a:spAutoFit/>
          </a:bodyPr>
          <a:lstStyle/>
          <a:p>
            <a:r>
              <a:rPr lang="es-ES" sz="2400">
                <a:solidFill>
                  <a:schemeClr val="bg1">
                    <a:lumMod val="50000"/>
                  </a:schemeClr>
                </a:solidFill>
              </a:rPr>
              <a:t>Apertura Director General ADRES</a:t>
            </a:r>
            <a:endParaRPr lang="en-CO" sz="2400">
              <a:solidFill>
                <a:schemeClr val="bg1">
                  <a:lumMod val="50000"/>
                </a:schemeClr>
              </a:solidFill>
            </a:endParaRPr>
          </a:p>
        </p:txBody>
      </p:sp>
      <p:sp>
        <p:nvSpPr>
          <p:cNvPr id="28" name="TextBox 27">
            <a:extLst>
              <a:ext uri="{FF2B5EF4-FFF2-40B4-BE49-F238E27FC236}">
                <a16:creationId xmlns:a16="http://schemas.microsoft.com/office/drawing/2014/main" id="{6751DD91-35DD-9845-90B2-3FDFBD4D64DD}"/>
              </a:ext>
            </a:extLst>
          </p:cNvPr>
          <p:cNvSpPr txBox="1"/>
          <p:nvPr/>
        </p:nvSpPr>
        <p:spPr>
          <a:xfrm>
            <a:off x="5751058" y="3206465"/>
            <a:ext cx="2000869" cy="461665"/>
          </a:xfrm>
          <a:prstGeom prst="rect">
            <a:avLst/>
          </a:prstGeom>
          <a:noFill/>
        </p:spPr>
        <p:txBody>
          <a:bodyPr wrap="none" rtlCol="0">
            <a:spAutoFit/>
          </a:bodyPr>
          <a:lstStyle/>
          <a:p>
            <a:pPr algn="r"/>
            <a:r>
              <a:rPr lang="es-ES" sz="2400">
                <a:solidFill>
                  <a:schemeClr val="bg1">
                    <a:lumMod val="50000"/>
                  </a:schemeClr>
                </a:solidFill>
              </a:rPr>
              <a:t>Normatividad</a:t>
            </a:r>
            <a:endParaRPr lang="en-CO" sz="2400">
              <a:solidFill>
                <a:schemeClr val="bg1">
                  <a:lumMod val="50000"/>
                </a:schemeClr>
              </a:solidFill>
            </a:endParaRPr>
          </a:p>
        </p:txBody>
      </p:sp>
      <p:sp>
        <p:nvSpPr>
          <p:cNvPr id="29" name="TextBox 28">
            <a:extLst>
              <a:ext uri="{FF2B5EF4-FFF2-40B4-BE49-F238E27FC236}">
                <a16:creationId xmlns:a16="http://schemas.microsoft.com/office/drawing/2014/main" id="{D7B22DF5-FA7F-AD4B-91CF-1AEC9BC41C50}"/>
              </a:ext>
            </a:extLst>
          </p:cNvPr>
          <p:cNvSpPr txBox="1"/>
          <p:nvPr/>
        </p:nvSpPr>
        <p:spPr>
          <a:xfrm>
            <a:off x="5751058" y="4124319"/>
            <a:ext cx="5884944" cy="830997"/>
          </a:xfrm>
          <a:prstGeom prst="rect">
            <a:avLst/>
          </a:prstGeom>
          <a:noFill/>
        </p:spPr>
        <p:txBody>
          <a:bodyPr wrap="none" rtlCol="0">
            <a:spAutoFit/>
          </a:bodyPr>
          <a:lstStyle/>
          <a:p>
            <a:r>
              <a:rPr lang="es-ES" sz="2400">
                <a:solidFill>
                  <a:schemeClr val="bg1">
                    <a:lumMod val="50000"/>
                  </a:schemeClr>
                </a:solidFill>
              </a:rPr>
              <a:t>Apertura de cuenta bancaria e instructivo </a:t>
            </a:r>
          </a:p>
          <a:p>
            <a:r>
              <a:rPr lang="es-ES" sz="2400">
                <a:solidFill>
                  <a:schemeClr val="bg1">
                    <a:lumMod val="50000"/>
                  </a:schemeClr>
                </a:solidFill>
              </a:rPr>
              <a:t>de cuenta maestra</a:t>
            </a:r>
          </a:p>
        </p:txBody>
      </p:sp>
      <p:cxnSp>
        <p:nvCxnSpPr>
          <p:cNvPr id="31" name="Straight Connector 30">
            <a:extLst>
              <a:ext uri="{FF2B5EF4-FFF2-40B4-BE49-F238E27FC236}">
                <a16:creationId xmlns:a16="http://schemas.microsoft.com/office/drawing/2014/main" id="{C66CC01F-7D45-1249-A288-88136877B543}"/>
              </a:ext>
            </a:extLst>
          </p:cNvPr>
          <p:cNvCxnSpPr>
            <a:cxnSpLocks/>
          </p:cNvCxnSpPr>
          <p:nvPr/>
        </p:nvCxnSpPr>
        <p:spPr>
          <a:xfrm>
            <a:off x="2888287" y="917812"/>
            <a:ext cx="939829" cy="0"/>
          </a:xfrm>
          <a:prstGeom prst="line">
            <a:avLst/>
          </a:prstGeom>
          <a:ln w="88900">
            <a:solidFill>
              <a:srgbClr val="63D6B4"/>
            </a:solidFill>
          </a:ln>
        </p:spPr>
        <p:style>
          <a:lnRef idx="1">
            <a:schemeClr val="accent1"/>
          </a:lnRef>
          <a:fillRef idx="0">
            <a:schemeClr val="accent1"/>
          </a:fillRef>
          <a:effectRef idx="0">
            <a:schemeClr val="accent1"/>
          </a:effectRef>
          <a:fontRef idx="minor">
            <a:schemeClr val="tx1"/>
          </a:fontRef>
        </p:style>
      </p:cxnSp>
      <p:sp>
        <p:nvSpPr>
          <p:cNvPr id="15" name="TextBox 28">
            <a:extLst>
              <a:ext uri="{FF2B5EF4-FFF2-40B4-BE49-F238E27FC236}">
                <a16:creationId xmlns:a16="http://schemas.microsoft.com/office/drawing/2014/main" id="{0731873C-9E17-4F70-A06C-E2EF8153CD62}"/>
              </a:ext>
            </a:extLst>
          </p:cNvPr>
          <p:cNvSpPr txBox="1"/>
          <p:nvPr/>
        </p:nvSpPr>
        <p:spPr>
          <a:xfrm>
            <a:off x="5738247" y="5519760"/>
            <a:ext cx="4947188" cy="461665"/>
          </a:xfrm>
          <a:prstGeom prst="rect">
            <a:avLst/>
          </a:prstGeom>
          <a:noFill/>
        </p:spPr>
        <p:txBody>
          <a:bodyPr wrap="none" rtlCol="0">
            <a:spAutoFit/>
          </a:bodyPr>
          <a:lstStyle/>
          <a:p>
            <a:r>
              <a:rPr lang="es-ES" sz="2400">
                <a:solidFill>
                  <a:schemeClr val="bg1">
                    <a:lumMod val="50000"/>
                  </a:schemeClr>
                </a:solidFill>
              </a:rPr>
              <a:t>Calendario del giro de los recursos</a:t>
            </a:r>
            <a:endParaRPr lang="en-CO" sz="2400">
              <a:solidFill>
                <a:schemeClr val="bg1">
                  <a:lumMod val="50000"/>
                </a:schemeClr>
              </a:solidFill>
            </a:endParaRPr>
          </a:p>
        </p:txBody>
      </p:sp>
    </p:spTree>
    <p:extLst>
      <p:ext uri="{BB962C8B-B14F-4D97-AF65-F5344CB8AC3E}">
        <p14:creationId xmlns:p14="http://schemas.microsoft.com/office/powerpoint/2010/main" val="2483992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6AEA2EC-032A-B94E-83FD-052D0D53E0BC}"/>
              </a:ext>
            </a:extLst>
          </p:cNvPr>
          <p:cNvSpPr/>
          <p:nvPr/>
        </p:nvSpPr>
        <p:spPr>
          <a:xfrm rot="5400000">
            <a:off x="565908" y="1372073"/>
            <a:ext cx="4177162" cy="143301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56" name="Straight Connector 55">
            <a:extLst>
              <a:ext uri="{FF2B5EF4-FFF2-40B4-BE49-F238E27FC236}">
                <a16:creationId xmlns:a16="http://schemas.microsoft.com/office/drawing/2014/main" id="{A3CD9B6F-A361-784C-A524-88648B9220CF}"/>
              </a:ext>
            </a:extLst>
          </p:cNvPr>
          <p:cNvCxnSpPr>
            <a:cxnSpLocks/>
          </p:cNvCxnSpPr>
          <p:nvPr/>
        </p:nvCxnSpPr>
        <p:spPr>
          <a:xfrm>
            <a:off x="1937981" y="4382546"/>
            <a:ext cx="1433016"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760FAD-C705-F34A-8DCB-F03D4BCB16EE}"/>
              </a:ext>
            </a:extLst>
          </p:cNvPr>
          <p:cNvSpPr txBox="1"/>
          <p:nvPr/>
        </p:nvSpPr>
        <p:spPr>
          <a:xfrm>
            <a:off x="1856093" y="2051700"/>
            <a:ext cx="1064516" cy="2754600"/>
          </a:xfrm>
          <a:prstGeom prst="rect">
            <a:avLst/>
          </a:prstGeom>
          <a:noFill/>
        </p:spPr>
        <p:txBody>
          <a:bodyPr wrap="square" rtlCol="0">
            <a:spAutoFit/>
          </a:bodyPr>
          <a:lstStyle/>
          <a:p>
            <a:r>
              <a:rPr lang="es-ES_tradnl" sz="17300" spc="150">
                <a:solidFill>
                  <a:srgbClr val="282D55"/>
                </a:solidFill>
                <a:latin typeface="Arial" panose="020B0604020202020204" pitchFamily="34" charset="0"/>
                <a:cs typeface="Arial" panose="020B0604020202020204" pitchFamily="34" charset="0"/>
              </a:rPr>
              <a:t>5</a:t>
            </a:r>
          </a:p>
        </p:txBody>
      </p:sp>
      <p:sp>
        <p:nvSpPr>
          <p:cNvPr id="39" name="TextBox 38">
            <a:extLst>
              <a:ext uri="{FF2B5EF4-FFF2-40B4-BE49-F238E27FC236}">
                <a16:creationId xmlns:a16="http://schemas.microsoft.com/office/drawing/2014/main" id="{292F02FA-B825-9946-9466-789777487C6D}"/>
              </a:ext>
            </a:extLst>
          </p:cNvPr>
          <p:cNvSpPr txBox="1"/>
          <p:nvPr/>
        </p:nvSpPr>
        <p:spPr>
          <a:xfrm>
            <a:off x="3738657" y="2910511"/>
            <a:ext cx="5708614" cy="769441"/>
          </a:xfrm>
          <a:prstGeom prst="rect">
            <a:avLst/>
          </a:prstGeom>
          <a:noFill/>
        </p:spPr>
        <p:txBody>
          <a:bodyPr wrap="none" rtlCol="0">
            <a:spAutoFit/>
          </a:bodyPr>
          <a:lstStyle/>
          <a:p>
            <a:r>
              <a:rPr lang="es-MX" sz="4400">
                <a:solidFill>
                  <a:schemeClr val="bg1"/>
                </a:solidFill>
              </a:rPr>
              <a:t>Equipo de verificación</a:t>
            </a:r>
          </a:p>
        </p:txBody>
      </p:sp>
      <p:pic>
        <p:nvPicPr>
          <p:cNvPr id="6" name="Picture 5">
            <a:extLst>
              <a:ext uri="{FF2B5EF4-FFF2-40B4-BE49-F238E27FC236}">
                <a16:creationId xmlns:a16="http://schemas.microsoft.com/office/drawing/2014/main" id="{F561DC8D-0DE6-244D-AFD7-78F972709E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Tree>
    <p:extLst>
      <p:ext uri="{BB962C8B-B14F-4D97-AF65-F5344CB8AC3E}">
        <p14:creationId xmlns:p14="http://schemas.microsoft.com/office/powerpoint/2010/main" val="29241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4"/>
          <a:stretch>
            <a:fillRect/>
          </a:stretch>
        </p:blipFill>
        <p:spPr>
          <a:xfrm>
            <a:off x="9341040" y="483994"/>
            <a:ext cx="2340000" cy="620100"/>
          </a:xfrm>
          <a:prstGeom prst="rect">
            <a:avLst/>
          </a:prstGeom>
        </p:spPr>
      </p:pic>
      <p:sp>
        <p:nvSpPr>
          <p:cNvPr id="14"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TextBox 38">
            <a:extLst>
              <a:ext uri="{FF2B5EF4-FFF2-40B4-BE49-F238E27FC236}">
                <a16:creationId xmlns:a16="http://schemas.microsoft.com/office/drawing/2014/main" id="{87AC7A26-834A-2D46-B5C1-BB9AE84A2200}"/>
              </a:ext>
            </a:extLst>
          </p:cNvPr>
          <p:cNvSpPr txBox="1"/>
          <p:nvPr/>
        </p:nvSpPr>
        <p:spPr>
          <a:xfrm>
            <a:off x="552525" y="410833"/>
            <a:ext cx="8904268" cy="642035"/>
          </a:xfrm>
          <a:prstGeom prst="rect">
            <a:avLst/>
          </a:prstGeom>
          <a:noFill/>
        </p:spPr>
        <p:txBody>
          <a:bodyPr wrap="square" lIns="91440" tIns="45720" rIns="91440" bIns="45720" rtlCol="0" anchor="t">
            <a:spAutoFit/>
          </a:bodyPr>
          <a:lstStyle/>
          <a:p>
            <a:pPr>
              <a:lnSpc>
                <a:spcPct val="107000"/>
              </a:lnSpc>
              <a:spcAft>
                <a:spcPts val="800"/>
              </a:spcAft>
            </a:pPr>
            <a:r>
              <a:rPr lang="es-CO" sz="3600" b="1" spc="-150">
                <a:solidFill>
                  <a:srgbClr val="5269AE"/>
                </a:solidFill>
                <a:latin typeface="Arial" panose="020B0604020202020204"/>
                <a:cs typeface="Arial"/>
              </a:rPr>
              <a:t>Equipo de Verificación ADRES</a:t>
            </a:r>
          </a:p>
        </p:txBody>
      </p:sp>
      <p:graphicFrame>
        <p:nvGraphicFramePr>
          <p:cNvPr id="22" name="Tabla 21">
            <a:extLst>
              <a:ext uri="{FF2B5EF4-FFF2-40B4-BE49-F238E27FC236}">
                <a16:creationId xmlns:a16="http://schemas.microsoft.com/office/drawing/2014/main" id="{6CDFC1A0-2BB6-3DBE-52D2-2D3949C46642}"/>
              </a:ext>
            </a:extLst>
          </p:cNvPr>
          <p:cNvGraphicFramePr>
            <a:graphicFrameLocks noGrp="1"/>
          </p:cNvGraphicFramePr>
          <p:nvPr>
            <p:extLst>
              <p:ext uri="{D42A27DB-BD31-4B8C-83A1-F6EECF244321}">
                <p14:modId xmlns:p14="http://schemas.microsoft.com/office/powerpoint/2010/main" val="1486574558"/>
              </p:ext>
            </p:extLst>
          </p:nvPr>
        </p:nvGraphicFramePr>
        <p:xfrm>
          <a:off x="830445" y="2168608"/>
          <a:ext cx="9220568" cy="3192630"/>
        </p:xfrm>
        <a:graphic>
          <a:graphicData uri="http://schemas.openxmlformats.org/drawingml/2006/table">
            <a:tbl>
              <a:tblPr firstRow="1" bandRow="1">
                <a:tableStyleId>{2D5ABB26-0587-4C30-8999-92F81FD0307C}</a:tableStyleId>
              </a:tblPr>
              <a:tblGrid>
                <a:gridCol w="1811183">
                  <a:extLst>
                    <a:ext uri="{9D8B030D-6E8A-4147-A177-3AD203B41FA5}">
                      <a16:colId xmlns:a16="http://schemas.microsoft.com/office/drawing/2014/main" val="3645429888"/>
                    </a:ext>
                  </a:extLst>
                </a:gridCol>
                <a:gridCol w="2469795">
                  <a:extLst>
                    <a:ext uri="{9D8B030D-6E8A-4147-A177-3AD203B41FA5}">
                      <a16:colId xmlns:a16="http://schemas.microsoft.com/office/drawing/2014/main" val="1031073593"/>
                    </a:ext>
                  </a:extLst>
                </a:gridCol>
                <a:gridCol w="2469795">
                  <a:extLst>
                    <a:ext uri="{9D8B030D-6E8A-4147-A177-3AD203B41FA5}">
                      <a16:colId xmlns:a16="http://schemas.microsoft.com/office/drawing/2014/main" val="2286522800"/>
                    </a:ext>
                  </a:extLst>
                </a:gridCol>
                <a:gridCol w="2469795">
                  <a:extLst>
                    <a:ext uri="{9D8B030D-6E8A-4147-A177-3AD203B41FA5}">
                      <a16:colId xmlns:a16="http://schemas.microsoft.com/office/drawing/2014/main" val="1233118050"/>
                    </a:ext>
                  </a:extLst>
                </a:gridCol>
              </a:tblGrid>
              <a:tr h="532105">
                <a:tc>
                  <a:txBody>
                    <a:bodyPr/>
                    <a:lstStyle/>
                    <a:p>
                      <a:pPr marL="100330" algn="l" rtl="0">
                        <a:spcBef>
                          <a:spcPts val="0"/>
                        </a:spcBef>
                        <a:spcAft>
                          <a:spcPts val="0"/>
                        </a:spcAft>
                      </a:pPr>
                      <a:r>
                        <a:rPr lang="es-ES" sz="1400" b="1" spc="-50" baseline="0">
                          <a:solidFill>
                            <a:schemeClr val="tx1"/>
                          </a:solidFill>
                          <a:effectLst/>
                        </a:rPr>
                        <a:t>Nombre del Profesional </a:t>
                      </a:r>
                      <a:endParaRPr lang="es-ES" sz="1400" b="1" i="0" spc="-50" baseline="0">
                        <a:solidFill>
                          <a:schemeClr val="tx1"/>
                        </a:solidFill>
                        <a:effectLst/>
                        <a:latin typeface="Arial"/>
                        <a:ea typeface="Verdana"/>
                      </a:endParaRPr>
                    </a:p>
                  </a:txBody>
                  <a:tcPr marL="0" marR="0"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BCEEE0"/>
                    </a:solidFill>
                  </a:tcPr>
                </a:tc>
                <a:tc>
                  <a:txBody>
                    <a:bodyPr/>
                    <a:lstStyle/>
                    <a:p>
                      <a:pPr marL="100330" algn="l" rtl="0">
                        <a:spcBef>
                          <a:spcPts val="0"/>
                        </a:spcBef>
                        <a:spcAft>
                          <a:spcPts val="0"/>
                        </a:spcAft>
                      </a:pPr>
                      <a:r>
                        <a:rPr lang="es-ES" sz="1400" b="1" spc="0" baseline="0">
                          <a:solidFill>
                            <a:schemeClr val="tx1"/>
                          </a:solidFill>
                          <a:effectLst/>
                        </a:rPr>
                        <a:t>Perfil del profesional </a:t>
                      </a:r>
                      <a:endParaRPr lang="es-ES" sz="1400" b="1" i="0" spc="0" baseline="0">
                        <a:solidFill>
                          <a:schemeClr val="tx1"/>
                        </a:solidFill>
                        <a:effectLst/>
                        <a:latin typeface="Arial"/>
                        <a:ea typeface="Verdana"/>
                      </a:endParaRPr>
                    </a:p>
                  </a:txBody>
                  <a:tcPr marL="0" marR="0"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BCEEE0"/>
                    </a:solidFill>
                  </a:tcPr>
                </a:tc>
                <a:tc>
                  <a:txBody>
                    <a:bodyPr/>
                    <a:lstStyle/>
                    <a:p>
                      <a:pPr marL="100330" algn="l" rtl="0">
                        <a:spcBef>
                          <a:spcPts val="0"/>
                        </a:spcBef>
                        <a:spcAft>
                          <a:spcPts val="0"/>
                        </a:spcAft>
                      </a:pPr>
                      <a:r>
                        <a:rPr lang="es-ES" sz="1400" b="1" spc="0" baseline="0">
                          <a:solidFill>
                            <a:schemeClr val="tx1"/>
                          </a:solidFill>
                          <a:effectLst/>
                        </a:rPr>
                        <a:t>Alcance del Profesional </a:t>
                      </a:r>
                      <a:endParaRPr lang="es-ES" sz="1400" b="1" i="0" spc="0" baseline="0">
                        <a:solidFill>
                          <a:schemeClr val="tx1"/>
                        </a:solidFill>
                        <a:effectLst/>
                        <a:latin typeface="Arial"/>
                        <a:ea typeface="Verdana"/>
                      </a:endParaRPr>
                    </a:p>
                  </a:txBody>
                  <a:tcPr marL="0" marR="0"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BCEEE0"/>
                    </a:solidFill>
                  </a:tcPr>
                </a:tc>
                <a:tc>
                  <a:txBody>
                    <a:bodyPr/>
                    <a:lstStyle/>
                    <a:p>
                      <a:pPr marL="100330" algn="l" rtl="0">
                        <a:spcBef>
                          <a:spcPts val="0"/>
                        </a:spcBef>
                        <a:spcAft>
                          <a:spcPts val="0"/>
                        </a:spcAft>
                      </a:pPr>
                      <a:r>
                        <a:rPr lang="es-ES" sz="1400" b="1" spc="-100" baseline="0">
                          <a:solidFill>
                            <a:schemeClr val="tx1"/>
                          </a:solidFill>
                          <a:effectLst/>
                        </a:rPr>
                        <a:t>Fecha Inicio Visitas</a:t>
                      </a:r>
                      <a:endParaRPr lang="es-ES" sz="1400" b="1" i="0" spc="-100" baseline="0">
                        <a:solidFill>
                          <a:schemeClr val="tx1"/>
                        </a:solidFill>
                        <a:effectLst/>
                        <a:latin typeface="Arial"/>
                        <a:ea typeface="Verdana"/>
                      </a:endParaRPr>
                    </a:p>
                  </a:txBody>
                  <a:tcPr marL="0" marR="0"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BCEEE0"/>
                    </a:solidFill>
                  </a:tcPr>
                </a:tc>
                <a:extLst>
                  <a:ext uri="{0D108BD9-81ED-4DB2-BD59-A6C34878D82A}">
                    <a16:rowId xmlns:a16="http://schemas.microsoft.com/office/drawing/2014/main" val="2191177769"/>
                  </a:ext>
                </a:extLst>
              </a:tr>
              <a:tr h="532105">
                <a:tc>
                  <a:txBody>
                    <a:bodyPr/>
                    <a:lstStyle/>
                    <a:p>
                      <a:pPr marL="0" algn="l" rtl="0">
                        <a:spcBef>
                          <a:spcPts val="20"/>
                        </a:spcBef>
                        <a:spcAft>
                          <a:spcPts val="0"/>
                        </a:spcAft>
                      </a:pPr>
                      <a:endParaRPr lang="es-CO">
                        <a:solidFill>
                          <a:schemeClr val="tx1"/>
                        </a:solidFill>
                        <a:effectLst/>
                      </a:endParaRPr>
                    </a:p>
                    <a:p>
                      <a:pPr marL="100330" algn="l" rtl="0">
                        <a:spcBef>
                          <a:spcPts val="0"/>
                        </a:spcBef>
                        <a:spcAft>
                          <a:spcPts val="0"/>
                        </a:spcAft>
                      </a:pPr>
                      <a:r>
                        <a:rPr lang="es-CO" sz="1250" b="0" spc="0" baseline="0">
                          <a:solidFill>
                            <a:schemeClr val="tx1"/>
                          </a:solidFill>
                          <a:effectLst/>
                        </a:rPr>
                        <a:t>Carlos Meza </a:t>
                      </a:r>
                      <a:endParaRPr lang="es-CO" sz="1250" b="0" i="0" spc="0" baseline="0">
                        <a:solidFill>
                          <a:schemeClr val="tx1"/>
                        </a:solidFill>
                        <a:effectLst/>
                        <a:latin typeface="Verdana"/>
                        <a:ea typeface="Verdana"/>
                      </a:endParaRPr>
                    </a:p>
                  </a:txBody>
                  <a:tcPr marL="0" marR="0" marT="0" marB="0" anchor="ctr">
                    <a:lnT w="12700" cap="flat" cmpd="sng" algn="ctr">
                      <a:noFill/>
                      <a:prstDash val="solid"/>
                      <a:round/>
                      <a:headEnd type="none" w="med" len="med"/>
                      <a:tailEnd type="none" w="med" len="med"/>
                    </a:lnT>
                  </a:tcPr>
                </a:tc>
                <a:tc>
                  <a:txBody>
                    <a:bodyPr/>
                    <a:lstStyle/>
                    <a:p>
                      <a:pPr marL="0" algn="l" rtl="0">
                        <a:spcBef>
                          <a:spcPts val="20"/>
                        </a:spcBef>
                        <a:spcAft>
                          <a:spcPts val="0"/>
                        </a:spcAft>
                      </a:pPr>
                      <a:endParaRPr lang="es-CO">
                        <a:solidFill>
                          <a:schemeClr val="tx1"/>
                        </a:solidFill>
                        <a:effectLst/>
                      </a:endParaRPr>
                    </a:p>
                    <a:p>
                      <a:pPr marL="100330" algn="l" rtl="0">
                        <a:spcBef>
                          <a:spcPts val="0"/>
                        </a:spcBef>
                        <a:spcAft>
                          <a:spcPts val="0"/>
                        </a:spcAft>
                      </a:pPr>
                      <a:r>
                        <a:rPr lang="es-CO" sz="1250" b="0" spc="0" baseline="0">
                          <a:solidFill>
                            <a:schemeClr val="tx1"/>
                          </a:solidFill>
                          <a:effectLst/>
                        </a:rPr>
                        <a:t>Profesional Especializado </a:t>
                      </a:r>
                      <a:endParaRPr lang="es-CO" sz="1250" b="0" i="0" spc="0" baseline="0">
                        <a:solidFill>
                          <a:schemeClr val="tx1"/>
                        </a:solidFill>
                        <a:effectLst/>
                        <a:latin typeface="Verdana"/>
                        <a:ea typeface="Verdana"/>
                      </a:endParaRPr>
                    </a:p>
                  </a:txBody>
                  <a:tcPr marL="0" marR="0" marT="0" marB="0" anchor="ctr">
                    <a:lnT w="12700" cap="flat" cmpd="sng" algn="ctr">
                      <a:noFill/>
                      <a:prstDash val="solid"/>
                      <a:round/>
                      <a:headEnd type="none" w="med" len="med"/>
                      <a:tailEnd type="none" w="med" len="med"/>
                    </a:lnT>
                  </a:tcPr>
                </a:tc>
                <a:tc>
                  <a:txBody>
                    <a:bodyPr/>
                    <a:lstStyle/>
                    <a:p>
                      <a:pPr marL="0" algn="l" rtl="0">
                        <a:spcBef>
                          <a:spcPts val="20"/>
                        </a:spcBef>
                        <a:spcAft>
                          <a:spcPts val="0"/>
                        </a:spcAft>
                      </a:pPr>
                      <a:endParaRPr lang="es-CO">
                        <a:solidFill>
                          <a:schemeClr val="tx1"/>
                        </a:solidFill>
                        <a:effectLst/>
                      </a:endParaRPr>
                    </a:p>
                    <a:p>
                      <a:pPr marL="100330" algn="l" rtl="0">
                        <a:spcBef>
                          <a:spcPts val="0"/>
                        </a:spcBef>
                        <a:spcAft>
                          <a:spcPts val="0"/>
                        </a:spcAft>
                      </a:pPr>
                      <a:r>
                        <a:rPr lang="es-CO" sz="1250" b="0" spc="0" baseline="0">
                          <a:solidFill>
                            <a:schemeClr val="tx1"/>
                          </a:solidFill>
                          <a:effectLst/>
                        </a:rPr>
                        <a:t>Visitas en Territorio </a:t>
                      </a:r>
                      <a:endParaRPr lang="es-CO" sz="1250" b="0" i="0" spc="0" baseline="0">
                        <a:solidFill>
                          <a:schemeClr val="tx1"/>
                        </a:solidFill>
                        <a:effectLst/>
                        <a:latin typeface="Verdana"/>
                        <a:ea typeface="Verdana"/>
                      </a:endParaRPr>
                    </a:p>
                  </a:txBody>
                  <a:tcPr marL="0" marR="0" marT="0" marB="0" anchor="ctr">
                    <a:lnT w="12700" cap="flat" cmpd="sng" algn="ctr">
                      <a:noFill/>
                      <a:prstDash val="solid"/>
                      <a:round/>
                      <a:headEnd type="none" w="med" len="med"/>
                      <a:tailEnd type="none" w="med" len="med"/>
                    </a:lnT>
                  </a:tcPr>
                </a:tc>
                <a:tc>
                  <a:txBody>
                    <a:bodyPr/>
                    <a:lstStyle/>
                    <a:p>
                      <a:pPr marL="0" algn="ctr" rtl="0">
                        <a:spcBef>
                          <a:spcPts val="0"/>
                        </a:spcBef>
                        <a:spcAft>
                          <a:spcPts val="0"/>
                        </a:spcAft>
                      </a:pPr>
                      <a:r>
                        <a:rPr lang="es-CO" sz="1400">
                          <a:solidFill>
                            <a:schemeClr val="tx1"/>
                          </a:solidFill>
                          <a:effectLst/>
                        </a:rPr>
                        <a:t>15/10/2023</a:t>
                      </a:r>
                    </a:p>
                  </a:txBody>
                  <a:tcPr marL="0" marR="0" marT="0" marB="0" anchor="ctr">
                    <a:lnT w="12700" cap="flat" cmpd="sng" algn="ctr">
                      <a:noFill/>
                      <a:prstDash val="solid"/>
                      <a:round/>
                      <a:headEnd type="none" w="med" len="med"/>
                      <a:tailEnd type="none" w="med" len="med"/>
                    </a:lnT>
                  </a:tcPr>
                </a:tc>
                <a:extLst>
                  <a:ext uri="{0D108BD9-81ED-4DB2-BD59-A6C34878D82A}">
                    <a16:rowId xmlns:a16="http://schemas.microsoft.com/office/drawing/2014/main" val="2410283322"/>
                  </a:ext>
                </a:extLst>
              </a:tr>
              <a:tr h="532105">
                <a:tc>
                  <a:txBody>
                    <a:bodyPr/>
                    <a:lstStyle/>
                    <a:p>
                      <a:pPr marL="0" algn="l" rtl="0">
                        <a:spcBef>
                          <a:spcPts val="20"/>
                        </a:spcBef>
                        <a:spcAft>
                          <a:spcPts val="0"/>
                        </a:spcAft>
                      </a:pPr>
                      <a:endParaRPr lang="es-CO">
                        <a:effectLst/>
                      </a:endParaRPr>
                    </a:p>
                    <a:p>
                      <a:pPr marL="100330" lvl="0" algn="l">
                        <a:spcBef>
                          <a:spcPts val="0"/>
                        </a:spcBef>
                        <a:spcAft>
                          <a:spcPts val="0"/>
                        </a:spcAft>
                        <a:buNone/>
                      </a:pPr>
                      <a:r>
                        <a:rPr lang="es-CO" sz="1300" b="0" u="none" strike="noStrike" spc="0" baseline="0" noProof="0">
                          <a:solidFill>
                            <a:schemeClr val="tx1"/>
                          </a:solidFill>
                          <a:effectLst/>
                        </a:rPr>
                        <a:t>Laura Cáceres</a:t>
                      </a:r>
                      <a:endParaRPr lang="es-CO" sz="1250" b="0" i="0" spc="0" baseline="0">
                        <a:solidFill>
                          <a:srgbClr val="FFFFFF"/>
                        </a:solidFill>
                        <a:effectLst/>
                        <a:latin typeface="Verdana"/>
                        <a:ea typeface="Verdana"/>
                      </a:endParaRPr>
                    </a:p>
                  </a:txBody>
                  <a:tcPr marL="0" marR="0" marT="0" marB="0" anchor="ctr"/>
                </a:tc>
                <a:tc>
                  <a:txBody>
                    <a:bodyPr/>
                    <a:lstStyle/>
                    <a:p>
                      <a:pPr marL="0" algn="l" rtl="0">
                        <a:spcBef>
                          <a:spcPts val="20"/>
                        </a:spcBef>
                        <a:spcAft>
                          <a:spcPts val="0"/>
                        </a:spcAft>
                      </a:pPr>
                      <a:endParaRPr lang="es-CO">
                        <a:effectLst/>
                      </a:endParaRPr>
                    </a:p>
                    <a:p>
                      <a:pPr marL="100330" lvl="0" algn="l">
                        <a:spcBef>
                          <a:spcPts val="0"/>
                        </a:spcBef>
                        <a:spcAft>
                          <a:spcPts val="0"/>
                        </a:spcAft>
                        <a:buNone/>
                      </a:pPr>
                      <a:r>
                        <a:rPr lang="es-CO" sz="1300" b="0" u="none" strike="noStrike" spc="0" baseline="0" noProof="0">
                          <a:solidFill>
                            <a:schemeClr val="tx1"/>
                          </a:solidFill>
                          <a:effectLst/>
                        </a:rPr>
                        <a:t>Profesional Especializado </a:t>
                      </a:r>
                      <a:endParaRPr lang="es-CO"/>
                    </a:p>
                  </a:txBody>
                  <a:tcPr marL="0" marR="0" marT="0" marB="0" anchor="ctr"/>
                </a:tc>
                <a:tc>
                  <a:txBody>
                    <a:bodyPr/>
                    <a:lstStyle/>
                    <a:p>
                      <a:pPr marL="0" lvl="0" algn="l" rtl="0">
                        <a:spcBef>
                          <a:spcPts val="20"/>
                        </a:spcBef>
                        <a:spcAft>
                          <a:spcPts val="0"/>
                        </a:spcAft>
                        <a:buNone/>
                      </a:pPr>
                      <a:endParaRPr lang="es-CO">
                        <a:effectLst/>
                      </a:endParaRPr>
                    </a:p>
                    <a:p>
                      <a:pPr marL="100330" lvl="0" algn="l">
                        <a:spcBef>
                          <a:spcPts val="0"/>
                        </a:spcBef>
                        <a:spcAft>
                          <a:spcPts val="0"/>
                        </a:spcAft>
                        <a:buNone/>
                      </a:pPr>
                      <a:r>
                        <a:rPr lang="es-CO" sz="1300" b="0" u="none" strike="noStrike" spc="0" baseline="0" noProof="0">
                          <a:solidFill>
                            <a:schemeClr val="tx1"/>
                          </a:solidFill>
                          <a:effectLst/>
                        </a:rPr>
                        <a:t>Visitas en Territorio </a:t>
                      </a:r>
                      <a:endParaRPr lang="es-CO" sz="1250" b="0" i="0" spc="0" baseline="0">
                        <a:solidFill>
                          <a:srgbClr val="FFFFFF"/>
                        </a:solidFill>
                        <a:effectLst/>
                        <a:latin typeface="Verdana"/>
                        <a:ea typeface="Verdana"/>
                      </a:endParaRPr>
                    </a:p>
                  </a:txBody>
                  <a:tcPr marL="0" marR="0" marT="0" marB="0" anchor="ctr"/>
                </a:tc>
                <a:tc>
                  <a:txBody>
                    <a:bodyPr/>
                    <a:lstStyle/>
                    <a:p>
                      <a:pPr marL="0" lvl="0" algn="ctr">
                        <a:spcBef>
                          <a:spcPts val="0"/>
                        </a:spcBef>
                        <a:spcAft>
                          <a:spcPts val="0"/>
                        </a:spcAft>
                        <a:buNone/>
                      </a:pPr>
                      <a:r>
                        <a:rPr lang="es-CO" sz="1400" b="0" u="none" strike="noStrike" noProof="0">
                          <a:solidFill>
                            <a:schemeClr val="tx1"/>
                          </a:solidFill>
                          <a:effectLst/>
                        </a:rPr>
                        <a:t>15/10/2023</a:t>
                      </a:r>
                      <a:endParaRPr lang="es-ES" sz="1400"/>
                    </a:p>
                  </a:txBody>
                  <a:tcPr marL="0" marR="0" marT="0" marB="0" anchor="ctr"/>
                </a:tc>
                <a:extLst>
                  <a:ext uri="{0D108BD9-81ED-4DB2-BD59-A6C34878D82A}">
                    <a16:rowId xmlns:a16="http://schemas.microsoft.com/office/drawing/2014/main" val="1284496006"/>
                  </a:ext>
                </a:extLst>
              </a:tr>
              <a:tr h="532105">
                <a:tc>
                  <a:txBody>
                    <a:bodyPr/>
                    <a:lstStyle/>
                    <a:p>
                      <a:pPr marL="0" algn="l" rtl="0">
                        <a:spcBef>
                          <a:spcPts val="20"/>
                        </a:spcBef>
                        <a:spcAft>
                          <a:spcPts val="0"/>
                        </a:spcAft>
                      </a:pPr>
                      <a:endParaRPr lang="es-CO">
                        <a:effectLst/>
                      </a:endParaRPr>
                    </a:p>
                    <a:p>
                      <a:pPr marL="100330" algn="l" rtl="0">
                        <a:spcBef>
                          <a:spcPts val="0"/>
                        </a:spcBef>
                        <a:spcAft>
                          <a:spcPts val="0"/>
                        </a:spcAft>
                      </a:pPr>
                      <a:r>
                        <a:rPr lang="es-CO" sz="1300" b="0" u="none" strike="noStrike" kern="1200" spc="0" baseline="0">
                          <a:solidFill>
                            <a:schemeClr val="tx1"/>
                          </a:solidFill>
                          <a:effectLst/>
                        </a:rPr>
                        <a:t>Erika Guzmán</a:t>
                      </a:r>
                      <a:r>
                        <a:rPr lang="es-CO" sz="1250" b="0" spc="0" baseline="0">
                          <a:solidFill>
                            <a:srgbClr val="FFFFFF"/>
                          </a:solidFill>
                          <a:effectLst/>
                        </a:rPr>
                        <a:t> </a:t>
                      </a:r>
                      <a:endParaRPr lang="es-CO" sz="1250" b="0" i="0" spc="0" baseline="0">
                        <a:solidFill>
                          <a:srgbClr val="FFFFFF"/>
                        </a:solidFill>
                        <a:effectLst/>
                        <a:latin typeface="Verdana"/>
                        <a:ea typeface="Verdana"/>
                      </a:endParaRPr>
                    </a:p>
                  </a:txBody>
                  <a:tcPr marL="0" marR="0" marT="0" marB="0" anchor="ctr"/>
                </a:tc>
                <a:tc>
                  <a:txBody>
                    <a:bodyPr/>
                    <a:lstStyle/>
                    <a:p>
                      <a:pPr marL="0" algn="l" rtl="0">
                        <a:spcBef>
                          <a:spcPts val="20"/>
                        </a:spcBef>
                        <a:spcAft>
                          <a:spcPts val="0"/>
                        </a:spcAft>
                      </a:pPr>
                      <a:endParaRPr lang="es-CO">
                        <a:effectLst/>
                      </a:endParaRPr>
                    </a:p>
                    <a:p>
                      <a:pPr marL="100330" lvl="0" algn="l">
                        <a:spcBef>
                          <a:spcPts val="0"/>
                        </a:spcBef>
                        <a:spcAft>
                          <a:spcPts val="0"/>
                        </a:spcAft>
                        <a:buNone/>
                      </a:pPr>
                      <a:r>
                        <a:rPr lang="es-CO" sz="1300" b="0" u="none" strike="noStrike" spc="0" baseline="0" noProof="0">
                          <a:solidFill>
                            <a:schemeClr val="tx1"/>
                          </a:solidFill>
                          <a:effectLst/>
                        </a:rPr>
                        <a:t>Profesional Especializado </a:t>
                      </a:r>
                      <a:endParaRPr lang="es-CO"/>
                    </a:p>
                  </a:txBody>
                  <a:tcPr marL="0" marR="0" marT="0" marB="0" anchor="ctr"/>
                </a:tc>
                <a:tc>
                  <a:txBody>
                    <a:bodyPr/>
                    <a:lstStyle/>
                    <a:p>
                      <a:pPr marL="0" algn="l" rtl="0">
                        <a:spcBef>
                          <a:spcPts val="20"/>
                        </a:spcBef>
                        <a:spcAft>
                          <a:spcPts val="0"/>
                        </a:spcAft>
                      </a:pPr>
                      <a:endParaRPr lang="es-CO">
                        <a:effectLst/>
                      </a:endParaRPr>
                    </a:p>
                    <a:p>
                      <a:pPr marL="100330" algn="l" rtl="0">
                        <a:spcBef>
                          <a:spcPts val="0"/>
                        </a:spcBef>
                        <a:spcAft>
                          <a:spcPts val="0"/>
                        </a:spcAft>
                      </a:pPr>
                      <a:r>
                        <a:rPr lang="es-CO" sz="1300" b="0" u="none" strike="noStrike" spc="0" baseline="0" noProof="0">
                          <a:solidFill>
                            <a:schemeClr val="tx1"/>
                          </a:solidFill>
                          <a:effectLst/>
                        </a:rPr>
                        <a:t>Visitas en Territorio </a:t>
                      </a:r>
                      <a:endParaRPr lang="es-CO">
                        <a:effectLst/>
                        <a:latin typeface="Verdana"/>
                        <a:ea typeface="Verdana"/>
                      </a:endParaRPr>
                    </a:p>
                  </a:txBody>
                  <a:tcPr marL="0" marR="0" marT="0" marB="0" anchor="ctr"/>
                </a:tc>
                <a:tc>
                  <a:txBody>
                    <a:bodyPr/>
                    <a:lstStyle/>
                    <a:p>
                      <a:pPr marL="0" lvl="0" algn="ctr">
                        <a:spcBef>
                          <a:spcPts val="0"/>
                        </a:spcBef>
                        <a:spcAft>
                          <a:spcPts val="0"/>
                        </a:spcAft>
                        <a:buNone/>
                      </a:pPr>
                      <a:r>
                        <a:rPr lang="es-CO" sz="1400" b="0" u="none" strike="noStrike" noProof="0">
                          <a:solidFill>
                            <a:schemeClr val="tx1"/>
                          </a:solidFill>
                          <a:effectLst/>
                        </a:rPr>
                        <a:t>15/10/2023</a:t>
                      </a:r>
                      <a:endParaRPr lang="es-ES" sz="1400"/>
                    </a:p>
                  </a:txBody>
                  <a:tcPr marL="0" marR="0" marT="0" marB="0" anchor="ctr"/>
                </a:tc>
                <a:extLst>
                  <a:ext uri="{0D108BD9-81ED-4DB2-BD59-A6C34878D82A}">
                    <a16:rowId xmlns:a16="http://schemas.microsoft.com/office/drawing/2014/main" val="4022131206"/>
                  </a:ext>
                </a:extLst>
              </a:tr>
              <a:tr h="532105">
                <a:tc>
                  <a:txBody>
                    <a:bodyPr/>
                    <a:lstStyle/>
                    <a:p>
                      <a:pPr marL="0" algn="l" rtl="0">
                        <a:spcBef>
                          <a:spcPts val="20"/>
                        </a:spcBef>
                        <a:spcAft>
                          <a:spcPts val="0"/>
                        </a:spcAft>
                      </a:pPr>
                      <a:r>
                        <a:rPr lang="es-CO" sz="1300" b="0" u="none" strike="noStrike" kern="1200" spc="0" baseline="0">
                          <a:solidFill>
                            <a:schemeClr val="tx1"/>
                          </a:solidFill>
                          <a:effectLst/>
                        </a:rPr>
                        <a:t>  Claudia Merchán</a:t>
                      </a:r>
                      <a:r>
                        <a:rPr lang="es-CO">
                          <a:effectLst/>
                        </a:rPr>
                        <a:t> </a:t>
                      </a:r>
                      <a:endParaRPr lang="es-CO">
                        <a:effectLst/>
                        <a:latin typeface="Verdana"/>
                        <a:ea typeface="Verdana"/>
                      </a:endParaRPr>
                    </a:p>
                  </a:txBody>
                  <a:tcPr marL="0" marR="0" marT="0" marB="0" anchor="ctr"/>
                </a:tc>
                <a:tc>
                  <a:txBody>
                    <a:bodyPr/>
                    <a:lstStyle/>
                    <a:p>
                      <a:pPr marL="0" algn="l" rtl="0">
                        <a:spcBef>
                          <a:spcPts val="20"/>
                        </a:spcBef>
                        <a:spcAft>
                          <a:spcPts val="0"/>
                        </a:spcAft>
                      </a:pPr>
                      <a:endParaRPr lang="es-CO">
                        <a:effectLst/>
                      </a:endParaRPr>
                    </a:p>
                    <a:p>
                      <a:pPr marL="100330" lvl="0" algn="l">
                        <a:spcBef>
                          <a:spcPts val="0"/>
                        </a:spcBef>
                        <a:spcAft>
                          <a:spcPts val="0"/>
                        </a:spcAft>
                        <a:buNone/>
                      </a:pPr>
                      <a:r>
                        <a:rPr lang="es-CO" sz="1300" b="0" u="none" strike="noStrike" spc="0" baseline="0" noProof="0">
                          <a:solidFill>
                            <a:schemeClr val="tx1"/>
                          </a:solidFill>
                          <a:effectLst/>
                        </a:rPr>
                        <a:t>Profesional Junior GESIS</a:t>
                      </a:r>
                      <a:endParaRPr lang="es-CO" sz="1250" b="0" i="0" spc="0" baseline="0">
                        <a:solidFill>
                          <a:srgbClr val="FFFFFF"/>
                        </a:solidFill>
                        <a:effectLst/>
                        <a:latin typeface="Verdana"/>
                        <a:ea typeface="Verdana"/>
                      </a:endParaRPr>
                    </a:p>
                  </a:txBody>
                  <a:tcPr marL="0" marR="0" marT="0" marB="0" anchor="ctr"/>
                </a:tc>
                <a:tc>
                  <a:txBody>
                    <a:bodyPr/>
                    <a:lstStyle/>
                    <a:p>
                      <a:pPr marL="0" lvl="0" algn="l">
                        <a:spcBef>
                          <a:spcPts val="20"/>
                        </a:spcBef>
                        <a:spcAft>
                          <a:spcPts val="0"/>
                        </a:spcAft>
                        <a:buNone/>
                      </a:pPr>
                      <a:r>
                        <a:rPr lang="es-CO" sz="1300" b="0" u="none" strike="noStrike" noProof="0">
                          <a:solidFill>
                            <a:schemeClr val="tx1"/>
                          </a:solidFill>
                          <a:effectLst/>
                        </a:rPr>
                        <a:t>  Análisis de datos e información</a:t>
                      </a:r>
                      <a:endParaRPr lang="es-CO" sz="1300" b="0" i="0" u="none" strike="noStrike" noProof="0">
                        <a:solidFill>
                          <a:schemeClr val="tx1"/>
                        </a:solidFill>
                        <a:effectLst/>
                        <a:latin typeface="Verdana"/>
                      </a:endParaRPr>
                    </a:p>
                  </a:txBody>
                  <a:tcPr marL="0" marR="0" marT="0" marB="0" anchor="ctr"/>
                </a:tc>
                <a:tc>
                  <a:txBody>
                    <a:bodyPr/>
                    <a:lstStyle/>
                    <a:p>
                      <a:pPr marL="0" lvl="0" algn="ctr">
                        <a:spcBef>
                          <a:spcPts val="0"/>
                        </a:spcBef>
                        <a:spcAft>
                          <a:spcPts val="0"/>
                        </a:spcAft>
                        <a:buNone/>
                      </a:pPr>
                      <a:r>
                        <a:rPr lang="es-CO" sz="1400" b="0" u="none" strike="noStrike" noProof="0">
                          <a:solidFill>
                            <a:schemeClr val="tx1"/>
                          </a:solidFill>
                          <a:effectLst/>
                        </a:rPr>
                        <a:t>15/10/2023</a:t>
                      </a:r>
                      <a:endParaRPr lang="es-ES" sz="1400"/>
                    </a:p>
                  </a:txBody>
                  <a:tcPr marL="0" marR="0" marT="0" marB="0" anchor="ctr"/>
                </a:tc>
                <a:extLst>
                  <a:ext uri="{0D108BD9-81ED-4DB2-BD59-A6C34878D82A}">
                    <a16:rowId xmlns:a16="http://schemas.microsoft.com/office/drawing/2014/main" val="2827704395"/>
                  </a:ext>
                </a:extLst>
              </a:tr>
              <a:tr h="532105">
                <a:tc>
                  <a:txBody>
                    <a:bodyPr/>
                    <a:lstStyle/>
                    <a:p>
                      <a:pPr marL="100330" lvl="0" algn="l">
                        <a:spcBef>
                          <a:spcPts val="0"/>
                        </a:spcBef>
                        <a:spcAft>
                          <a:spcPts val="0"/>
                        </a:spcAft>
                        <a:buNone/>
                      </a:pPr>
                      <a:r>
                        <a:rPr lang="es-CO" sz="1300" b="0" u="none" strike="noStrike" kern="1200" spc="0" baseline="0">
                          <a:solidFill>
                            <a:schemeClr val="tx1"/>
                          </a:solidFill>
                          <a:effectLst/>
                        </a:rPr>
                        <a:t>Wendy Moreno </a:t>
                      </a:r>
                      <a:endParaRPr lang="es-CO" sz="1300" b="0" i="0" u="none" strike="noStrike" kern="1200" spc="0" baseline="0">
                        <a:solidFill>
                          <a:schemeClr val="tx1"/>
                        </a:solidFill>
                        <a:effectLst/>
                        <a:latin typeface="Verdana"/>
                        <a:ea typeface="+mn-ea"/>
                        <a:cs typeface="+mn-cs"/>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100330" lvl="0" algn="l">
                        <a:spcBef>
                          <a:spcPts val="0"/>
                        </a:spcBef>
                        <a:spcAft>
                          <a:spcPts val="0"/>
                        </a:spcAft>
                        <a:buNone/>
                      </a:pPr>
                      <a:r>
                        <a:rPr lang="es-CO" sz="1300" b="0" u="none" strike="noStrike" spc="0" baseline="0" noProof="0">
                          <a:solidFill>
                            <a:schemeClr val="tx1"/>
                          </a:solidFill>
                          <a:effectLst/>
                        </a:rPr>
                        <a:t>Profesional Junior GESIS </a:t>
                      </a:r>
                      <a:endParaRPr lang="es-ES"/>
                    </a:p>
                  </a:txBody>
                  <a:tcPr marL="0" marR="0" marT="0" marB="0" anchor="ctr">
                    <a:lnB w="12700" cap="flat" cmpd="sng" algn="ctr">
                      <a:solidFill>
                        <a:schemeClr val="tx1"/>
                      </a:solidFill>
                      <a:prstDash val="solid"/>
                      <a:round/>
                      <a:headEnd type="none" w="med" len="med"/>
                      <a:tailEnd type="none" w="med" len="med"/>
                    </a:lnB>
                  </a:tcPr>
                </a:tc>
                <a:tc>
                  <a:txBody>
                    <a:bodyPr/>
                    <a:lstStyle/>
                    <a:p>
                      <a:pPr marL="100330" lvl="0" algn="l">
                        <a:spcBef>
                          <a:spcPts val="0"/>
                        </a:spcBef>
                        <a:spcAft>
                          <a:spcPts val="0"/>
                        </a:spcAft>
                        <a:buNone/>
                      </a:pPr>
                      <a:r>
                        <a:rPr lang="es-CO" sz="1300" b="0" u="none" strike="noStrike" spc="0" baseline="0" noProof="0">
                          <a:solidFill>
                            <a:schemeClr val="tx1"/>
                          </a:solidFill>
                          <a:effectLst/>
                        </a:rPr>
                        <a:t>Análisis de datos e información</a:t>
                      </a:r>
                      <a:endParaRPr lang="es-ES"/>
                    </a:p>
                  </a:txBody>
                  <a:tcPr marL="0" marR="0" marT="0" marB="0" anchor="ctr">
                    <a:lnB w="12700" cap="flat" cmpd="sng" algn="ctr">
                      <a:solidFill>
                        <a:schemeClr val="tx1"/>
                      </a:solidFill>
                      <a:prstDash val="solid"/>
                      <a:round/>
                      <a:headEnd type="none" w="med" len="med"/>
                      <a:tailEnd type="none" w="med" len="med"/>
                    </a:lnB>
                  </a:tcPr>
                </a:tc>
                <a:tc>
                  <a:txBody>
                    <a:bodyPr/>
                    <a:lstStyle/>
                    <a:p>
                      <a:pPr marL="0" lvl="0" algn="ctr">
                        <a:spcBef>
                          <a:spcPts val="0"/>
                        </a:spcBef>
                        <a:spcAft>
                          <a:spcPts val="0"/>
                        </a:spcAft>
                        <a:buNone/>
                      </a:pPr>
                      <a:r>
                        <a:rPr lang="es-CO" sz="1400" b="0" u="none" strike="noStrike" noProof="0">
                          <a:solidFill>
                            <a:schemeClr val="tx1"/>
                          </a:solidFill>
                          <a:effectLst/>
                        </a:rPr>
                        <a:t>15/10/2023</a:t>
                      </a:r>
                      <a:endParaRPr lang="es-ES" sz="1400"/>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122574"/>
                  </a:ext>
                </a:extLst>
              </a:tr>
            </a:tbl>
          </a:graphicData>
        </a:graphic>
      </p:graphicFrame>
      <p:sp>
        <p:nvSpPr>
          <p:cNvPr id="23" name="TextBox 38">
            <a:extLst>
              <a:ext uri="{FF2B5EF4-FFF2-40B4-BE49-F238E27FC236}">
                <a16:creationId xmlns:a16="http://schemas.microsoft.com/office/drawing/2014/main" id="{4C127FB0-A290-730F-E6DF-7ECE7EAA1482}"/>
              </a:ext>
            </a:extLst>
          </p:cNvPr>
          <p:cNvSpPr txBox="1"/>
          <p:nvPr/>
        </p:nvSpPr>
        <p:spPr>
          <a:xfrm>
            <a:off x="733245" y="1187210"/>
            <a:ext cx="9220569" cy="663580"/>
          </a:xfrm>
          <a:prstGeom prst="rect">
            <a:avLst/>
          </a:prstGeom>
          <a:noFill/>
        </p:spPr>
        <p:txBody>
          <a:bodyPr wrap="square" lIns="91440" tIns="45720" rIns="91440" bIns="45720" rtlCol="0" anchor="t">
            <a:spAutoFit/>
          </a:bodyPr>
          <a:lstStyle/>
          <a:p>
            <a:pPr>
              <a:lnSpc>
                <a:spcPct val="107000"/>
              </a:lnSpc>
              <a:spcAft>
                <a:spcPts val="800"/>
              </a:spcAft>
            </a:pPr>
            <a:r>
              <a:rPr lang="es-CO" b="1" spc="-150">
                <a:latin typeface="Arial" panose="020B0604020202020204"/>
                <a:cs typeface="Arial"/>
              </a:rPr>
              <a:t>Objetivo de los Verificadores: Comprobar la existencia y funcionamiento de los equipos territoriales de Salud  en la Guajira </a:t>
            </a:r>
          </a:p>
        </p:txBody>
      </p:sp>
      <p:sp>
        <p:nvSpPr>
          <p:cNvPr id="2" name="CuadroTexto 1">
            <a:extLst>
              <a:ext uri="{FF2B5EF4-FFF2-40B4-BE49-F238E27FC236}">
                <a16:creationId xmlns:a16="http://schemas.microsoft.com/office/drawing/2014/main" id="{3F57B15A-AA73-BA03-9E56-CAE3FEC08198}"/>
              </a:ext>
            </a:extLst>
          </p:cNvPr>
          <p:cNvSpPr txBox="1"/>
          <p:nvPr/>
        </p:nvSpPr>
        <p:spPr>
          <a:xfrm>
            <a:off x="733245" y="5679056"/>
            <a:ext cx="999226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cs typeface="Arial"/>
              </a:rPr>
              <a:t>Importante</a:t>
            </a:r>
            <a:r>
              <a:rPr lang="es-ES">
                <a:cs typeface="Arial"/>
              </a:rPr>
              <a:t>: </a:t>
            </a:r>
          </a:p>
          <a:p>
            <a:r>
              <a:rPr lang="es-ES" sz="1400">
                <a:cs typeface="Arial"/>
              </a:rPr>
              <a:t>1. Las visitas se realizarán 1 vez al mes – con inspección visual del funcionamiento de los equipos en territorio </a:t>
            </a:r>
          </a:p>
          <a:p>
            <a:r>
              <a:rPr lang="es-ES" sz="1400">
                <a:cs typeface="Arial"/>
              </a:rPr>
              <a:t>2. Los Representante legales certificaran en esa visita el número de equipo que están funcionando </a:t>
            </a:r>
          </a:p>
          <a:p>
            <a:r>
              <a:rPr lang="es-ES" sz="1400">
                <a:cs typeface="Arial"/>
              </a:rPr>
              <a:t>3. Las visitas serán informadas mediante cronograma enviado por verificador </a:t>
            </a:r>
          </a:p>
        </p:txBody>
      </p:sp>
    </p:spTree>
    <p:extLst>
      <p:ext uri="{BB962C8B-B14F-4D97-AF65-F5344CB8AC3E}">
        <p14:creationId xmlns:p14="http://schemas.microsoft.com/office/powerpoint/2010/main" val="971472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4"/>
          <a:stretch>
            <a:fillRect/>
          </a:stretch>
        </p:blipFill>
        <p:spPr>
          <a:xfrm>
            <a:off x="9341040" y="483994"/>
            <a:ext cx="2340000" cy="620100"/>
          </a:xfrm>
          <a:prstGeom prst="rect">
            <a:avLst/>
          </a:prstGeom>
        </p:spPr>
      </p:pic>
      <p:sp>
        <p:nvSpPr>
          <p:cNvPr id="14"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TextBox 38">
            <a:extLst>
              <a:ext uri="{FF2B5EF4-FFF2-40B4-BE49-F238E27FC236}">
                <a16:creationId xmlns:a16="http://schemas.microsoft.com/office/drawing/2014/main" id="{87AC7A26-834A-2D46-B5C1-BB9AE84A2200}"/>
              </a:ext>
            </a:extLst>
          </p:cNvPr>
          <p:cNvSpPr txBox="1"/>
          <p:nvPr/>
        </p:nvSpPr>
        <p:spPr>
          <a:xfrm>
            <a:off x="552525" y="410833"/>
            <a:ext cx="8904268" cy="642035"/>
          </a:xfrm>
          <a:prstGeom prst="rect">
            <a:avLst/>
          </a:prstGeom>
          <a:noFill/>
        </p:spPr>
        <p:txBody>
          <a:bodyPr wrap="square" lIns="91440" tIns="45720" rIns="91440" bIns="45720" rtlCol="0" anchor="t">
            <a:spAutoFit/>
          </a:bodyPr>
          <a:lstStyle/>
          <a:p>
            <a:pPr>
              <a:lnSpc>
                <a:spcPct val="107000"/>
              </a:lnSpc>
              <a:spcAft>
                <a:spcPts val="800"/>
              </a:spcAft>
            </a:pPr>
            <a:r>
              <a:rPr lang="es-CO" sz="3600" b="1" spc="-150">
                <a:solidFill>
                  <a:srgbClr val="5269AE"/>
                </a:solidFill>
                <a:latin typeface="Arial" panose="020B0604020202020204"/>
                <a:cs typeface="Arial"/>
              </a:rPr>
              <a:t>Equipo de Verificación ADRES</a:t>
            </a:r>
          </a:p>
        </p:txBody>
      </p:sp>
      <p:sp>
        <p:nvSpPr>
          <p:cNvPr id="5" name="CuadroTexto 4">
            <a:extLst>
              <a:ext uri="{FF2B5EF4-FFF2-40B4-BE49-F238E27FC236}">
                <a16:creationId xmlns:a16="http://schemas.microsoft.com/office/drawing/2014/main" id="{F6EF0A4C-8333-C2A7-C181-98F63705D483}"/>
              </a:ext>
            </a:extLst>
          </p:cNvPr>
          <p:cNvSpPr txBox="1"/>
          <p:nvPr/>
        </p:nvSpPr>
        <p:spPr>
          <a:xfrm>
            <a:off x="840071" y="1036493"/>
            <a:ext cx="8788515" cy="367216"/>
          </a:xfrm>
          <a:prstGeom prst="rect">
            <a:avLst/>
          </a:prstGeom>
          <a:noFill/>
        </p:spPr>
        <p:txBody>
          <a:bodyPr wrap="square" lIns="91440" tIns="45720" rIns="91440" bIns="45720" anchor="t">
            <a:spAutoFit/>
          </a:bodyPr>
          <a:lstStyle/>
          <a:p>
            <a:pPr>
              <a:lnSpc>
                <a:spcPct val="107000"/>
              </a:lnSpc>
              <a:spcAft>
                <a:spcPts val="800"/>
              </a:spcAft>
            </a:pPr>
            <a:r>
              <a:rPr lang="es-CO" b="1" spc="-150">
                <a:latin typeface="Arial" panose="020B0604020202020204"/>
                <a:cs typeface="Arial"/>
              </a:rPr>
              <a:t>Inventario de Equipos territoriales de Salud Clasificados por ESE objeto de verificación  : </a:t>
            </a:r>
          </a:p>
        </p:txBody>
      </p:sp>
      <p:pic>
        <p:nvPicPr>
          <p:cNvPr id="8" name="Imagen 7">
            <a:extLst>
              <a:ext uri="{FF2B5EF4-FFF2-40B4-BE49-F238E27FC236}">
                <a16:creationId xmlns:a16="http://schemas.microsoft.com/office/drawing/2014/main" id="{6B6302F3-FEE5-9E10-EB06-6CE5249F0694}"/>
              </a:ext>
            </a:extLst>
          </p:cNvPr>
          <p:cNvPicPr>
            <a:picLocks noChangeAspect="1"/>
          </p:cNvPicPr>
          <p:nvPr/>
        </p:nvPicPr>
        <p:blipFill>
          <a:blip r:embed="rId5"/>
          <a:stretch>
            <a:fillRect/>
          </a:stretch>
        </p:blipFill>
        <p:spPr>
          <a:xfrm>
            <a:off x="733425" y="1363183"/>
            <a:ext cx="10391775" cy="4095750"/>
          </a:xfrm>
          <a:prstGeom prst="rect">
            <a:avLst/>
          </a:prstGeom>
        </p:spPr>
      </p:pic>
      <p:sp>
        <p:nvSpPr>
          <p:cNvPr id="9" name="CuadroTexto 8">
            <a:extLst>
              <a:ext uri="{FF2B5EF4-FFF2-40B4-BE49-F238E27FC236}">
                <a16:creationId xmlns:a16="http://schemas.microsoft.com/office/drawing/2014/main" id="{5AA9B2ED-8763-E94C-A906-40CD8145CD6E}"/>
              </a:ext>
            </a:extLst>
          </p:cNvPr>
          <p:cNvSpPr txBox="1"/>
          <p:nvPr/>
        </p:nvSpPr>
        <p:spPr>
          <a:xfrm>
            <a:off x="733425" y="6462290"/>
            <a:ext cx="3937296" cy="307777"/>
          </a:xfrm>
          <a:prstGeom prst="rect">
            <a:avLst/>
          </a:prstGeom>
          <a:noFill/>
        </p:spPr>
        <p:txBody>
          <a:bodyPr wrap="none" rtlCol="0">
            <a:spAutoFit/>
          </a:bodyPr>
          <a:lstStyle/>
          <a:p>
            <a:r>
              <a:rPr lang="es-CO" sz="1400"/>
              <a:t>Fuente: Ministerio de Salud y Protección Social</a:t>
            </a:r>
          </a:p>
        </p:txBody>
      </p:sp>
      <p:pic>
        <p:nvPicPr>
          <p:cNvPr id="11" name="Imagen 10">
            <a:extLst>
              <a:ext uri="{FF2B5EF4-FFF2-40B4-BE49-F238E27FC236}">
                <a16:creationId xmlns:a16="http://schemas.microsoft.com/office/drawing/2014/main" id="{5D7B1AB1-F6C1-F43C-409D-F544AC63A891}"/>
              </a:ext>
            </a:extLst>
          </p:cNvPr>
          <p:cNvPicPr>
            <a:picLocks noChangeAspect="1"/>
          </p:cNvPicPr>
          <p:nvPr/>
        </p:nvPicPr>
        <p:blipFill>
          <a:blip r:embed="rId6"/>
          <a:stretch>
            <a:fillRect/>
          </a:stretch>
        </p:blipFill>
        <p:spPr>
          <a:xfrm>
            <a:off x="733425" y="5769248"/>
            <a:ext cx="5440846" cy="614656"/>
          </a:xfrm>
          <a:prstGeom prst="rect">
            <a:avLst/>
          </a:prstGeom>
        </p:spPr>
      </p:pic>
      <p:sp>
        <p:nvSpPr>
          <p:cNvPr id="13" name="CuadroTexto 12">
            <a:extLst>
              <a:ext uri="{FF2B5EF4-FFF2-40B4-BE49-F238E27FC236}">
                <a16:creationId xmlns:a16="http://schemas.microsoft.com/office/drawing/2014/main" id="{46F82216-B314-DCBD-8515-9A273A53751B}"/>
              </a:ext>
            </a:extLst>
          </p:cNvPr>
          <p:cNvSpPr txBox="1"/>
          <p:nvPr/>
        </p:nvSpPr>
        <p:spPr>
          <a:xfrm>
            <a:off x="641060" y="5411469"/>
            <a:ext cx="6354416" cy="369332"/>
          </a:xfrm>
          <a:prstGeom prst="rect">
            <a:avLst/>
          </a:prstGeom>
          <a:noFill/>
        </p:spPr>
        <p:txBody>
          <a:bodyPr wrap="square">
            <a:spAutoFit/>
          </a:bodyPr>
          <a:lstStyle/>
          <a:p>
            <a:r>
              <a:rPr lang="es-CO" b="1" spc="-150">
                <a:latin typeface="Arial" panose="020B0604020202020204"/>
                <a:cs typeface="Arial"/>
              </a:rPr>
              <a:t>Valor de cada equipo:</a:t>
            </a:r>
            <a:endParaRPr lang="es-CO"/>
          </a:p>
        </p:txBody>
      </p:sp>
    </p:spTree>
    <p:extLst>
      <p:ext uri="{BB962C8B-B14F-4D97-AF65-F5344CB8AC3E}">
        <p14:creationId xmlns:p14="http://schemas.microsoft.com/office/powerpoint/2010/main" val="179846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6AEA2EC-032A-B94E-83FD-052D0D53E0BC}"/>
              </a:ext>
            </a:extLst>
          </p:cNvPr>
          <p:cNvSpPr/>
          <p:nvPr/>
        </p:nvSpPr>
        <p:spPr>
          <a:xfrm rot="5400000">
            <a:off x="565908" y="1372073"/>
            <a:ext cx="4177162" cy="143301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56" name="Straight Connector 55">
            <a:extLst>
              <a:ext uri="{FF2B5EF4-FFF2-40B4-BE49-F238E27FC236}">
                <a16:creationId xmlns:a16="http://schemas.microsoft.com/office/drawing/2014/main" id="{A3CD9B6F-A361-784C-A524-88648B9220CF}"/>
              </a:ext>
            </a:extLst>
          </p:cNvPr>
          <p:cNvCxnSpPr>
            <a:cxnSpLocks/>
          </p:cNvCxnSpPr>
          <p:nvPr/>
        </p:nvCxnSpPr>
        <p:spPr>
          <a:xfrm>
            <a:off x="1937981" y="4382546"/>
            <a:ext cx="1433016"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760FAD-C705-F34A-8DCB-F03D4BCB16EE}"/>
              </a:ext>
            </a:extLst>
          </p:cNvPr>
          <p:cNvSpPr txBox="1"/>
          <p:nvPr/>
        </p:nvSpPr>
        <p:spPr>
          <a:xfrm>
            <a:off x="1856093" y="2051700"/>
            <a:ext cx="1064516" cy="2754600"/>
          </a:xfrm>
          <a:prstGeom prst="rect">
            <a:avLst/>
          </a:prstGeom>
          <a:noFill/>
        </p:spPr>
        <p:txBody>
          <a:bodyPr wrap="square" rtlCol="0">
            <a:spAutoFit/>
          </a:bodyPr>
          <a:lstStyle/>
          <a:p>
            <a:r>
              <a:rPr lang="es-ES_tradnl" sz="17300" spc="150">
                <a:solidFill>
                  <a:srgbClr val="282D55"/>
                </a:solidFill>
                <a:latin typeface="Arial" panose="020B0604020202020204" pitchFamily="34" charset="0"/>
                <a:cs typeface="Arial" panose="020B0604020202020204" pitchFamily="34" charset="0"/>
              </a:rPr>
              <a:t>6</a:t>
            </a:r>
          </a:p>
        </p:txBody>
      </p:sp>
      <p:sp>
        <p:nvSpPr>
          <p:cNvPr id="39" name="TextBox 38">
            <a:extLst>
              <a:ext uri="{FF2B5EF4-FFF2-40B4-BE49-F238E27FC236}">
                <a16:creationId xmlns:a16="http://schemas.microsoft.com/office/drawing/2014/main" id="{292F02FA-B825-9946-9466-789777487C6D}"/>
              </a:ext>
            </a:extLst>
          </p:cNvPr>
          <p:cNvSpPr txBox="1"/>
          <p:nvPr/>
        </p:nvSpPr>
        <p:spPr>
          <a:xfrm>
            <a:off x="3738657" y="2512946"/>
            <a:ext cx="6931706" cy="1446550"/>
          </a:xfrm>
          <a:prstGeom prst="rect">
            <a:avLst/>
          </a:prstGeom>
          <a:noFill/>
        </p:spPr>
        <p:txBody>
          <a:bodyPr wrap="none" rtlCol="0">
            <a:spAutoFit/>
          </a:bodyPr>
          <a:lstStyle/>
          <a:p>
            <a:r>
              <a:rPr lang="es-MX" sz="4400">
                <a:solidFill>
                  <a:schemeClr val="bg1"/>
                </a:solidFill>
              </a:rPr>
              <a:t>Canales de Comunicación </a:t>
            </a:r>
          </a:p>
          <a:p>
            <a:r>
              <a:rPr lang="es-MX" sz="4400">
                <a:solidFill>
                  <a:schemeClr val="bg1"/>
                </a:solidFill>
              </a:rPr>
              <a:t>ADRES </a:t>
            </a:r>
          </a:p>
        </p:txBody>
      </p:sp>
      <p:pic>
        <p:nvPicPr>
          <p:cNvPr id="6" name="Picture 5">
            <a:extLst>
              <a:ext uri="{FF2B5EF4-FFF2-40B4-BE49-F238E27FC236}">
                <a16:creationId xmlns:a16="http://schemas.microsoft.com/office/drawing/2014/main" id="{F561DC8D-0DE6-244D-AFD7-78F972709E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Tree>
    <p:extLst>
      <p:ext uri="{BB962C8B-B14F-4D97-AF65-F5344CB8AC3E}">
        <p14:creationId xmlns:p14="http://schemas.microsoft.com/office/powerpoint/2010/main" val="3309987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4"/>
          <a:stretch>
            <a:fillRect/>
          </a:stretch>
        </p:blipFill>
        <p:spPr>
          <a:xfrm>
            <a:off x="9341040" y="483994"/>
            <a:ext cx="2340000" cy="620100"/>
          </a:xfrm>
          <a:prstGeom prst="rect">
            <a:avLst/>
          </a:prstGeom>
        </p:spPr>
      </p:pic>
      <p:sp>
        <p:nvSpPr>
          <p:cNvPr id="14"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TextBox 38">
            <a:extLst>
              <a:ext uri="{FF2B5EF4-FFF2-40B4-BE49-F238E27FC236}">
                <a16:creationId xmlns:a16="http://schemas.microsoft.com/office/drawing/2014/main" id="{87AC7A26-834A-2D46-B5C1-BB9AE84A2200}"/>
              </a:ext>
            </a:extLst>
          </p:cNvPr>
          <p:cNvSpPr txBox="1"/>
          <p:nvPr/>
        </p:nvSpPr>
        <p:spPr>
          <a:xfrm>
            <a:off x="552525" y="410833"/>
            <a:ext cx="8904268" cy="642035"/>
          </a:xfrm>
          <a:prstGeom prst="rect">
            <a:avLst/>
          </a:prstGeom>
          <a:noFill/>
        </p:spPr>
        <p:txBody>
          <a:bodyPr wrap="square" lIns="91440" tIns="45720" rIns="91440" bIns="45720" rtlCol="0" anchor="t">
            <a:spAutoFit/>
          </a:bodyPr>
          <a:lstStyle/>
          <a:p>
            <a:pPr>
              <a:lnSpc>
                <a:spcPct val="107000"/>
              </a:lnSpc>
              <a:spcAft>
                <a:spcPts val="800"/>
              </a:spcAft>
            </a:pPr>
            <a:r>
              <a:rPr lang="es-CO" sz="3600" b="1" spc="-150">
                <a:solidFill>
                  <a:srgbClr val="5269AE"/>
                </a:solidFill>
                <a:latin typeface="Arial" panose="020B0604020202020204"/>
                <a:cs typeface="Arial"/>
              </a:rPr>
              <a:t>Canales de Comunicación ADRES</a:t>
            </a:r>
          </a:p>
        </p:txBody>
      </p:sp>
      <p:sp>
        <p:nvSpPr>
          <p:cNvPr id="23" name="TextBox 38">
            <a:extLst>
              <a:ext uri="{FF2B5EF4-FFF2-40B4-BE49-F238E27FC236}">
                <a16:creationId xmlns:a16="http://schemas.microsoft.com/office/drawing/2014/main" id="{4C127FB0-A290-730F-E6DF-7ECE7EAA1482}"/>
              </a:ext>
            </a:extLst>
          </p:cNvPr>
          <p:cNvSpPr txBox="1"/>
          <p:nvPr/>
        </p:nvSpPr>
        <p:spPr>
          <a:xfrm>
            <a:off x="667545" y="1172833"/>
            <a:ext cx="9220569" cy="663580"/>
          </a:xfrm>
          <a:prstGeom prst="rect">
            <a:avLst/>
          </a:prstGeom>
          <a:noFill/>
        </p:spPr>
        <p:txBody>
          <a:bodyPr wrap="square" lIns="91440" tIns="45720" rIns="91440" bIns="45720" rtlCol="0" anchor="t">
            <a:spAutoFit/>
          </a:bodyPr>
          <a:lstStyle/>
          <a:p>
            <a:pPr>
              <a:lnSpc>
                <a:spcPct val="107000"/>
              </a:lnSpc>
              <a:spcAft>
                <a:spcPts val="800"/>
              </a:spcAft>
            </a:pPr>
            <a:r>
              <a:rPr lang="es-CO" b="1" spc="-150">
                <a:latin typeface="Arial" panose="020B0604020202020204"/>
                <a:cs typeface="Arial"/>
              </a:rPr>
              <a:t>Las ESE y IPS Indígenas tendrán disponibles los siguientes canales para establecer comunicación con la ADRES</a:t>
            </a:r>
          </a:p>
        </p:txBody>
      </p:sp>
      <p:pic>
        <p:nvPicPr>
          <p:cNvPr id="6" name="Imagen 5" descr="Icono&#10;&#10;Descripción generada automáticamente">
            <a:extLst>
              <a:ext uri="{FF2B5EF4-FFF2-40B4-BE49-F238E27FC236}">
                <a16:creationId xmlns:a16="http://schemas.microsoft.com/office/drawing/2014/main" id="{037CEFF5-6ABD-7518-CBE4-39C18ADC2701}"/>
              </a:ext>
            </a:extLst>
          </p:cNvPr>
          <p:cNvPicPr>
            <a:picLocks noChangeAspect="1"/>
          </p:cNvPicPr>
          <p:nvPr/>
        </p:nvPicPr>
        <p:blipFill>
          <a:blip r:embed="rId5"/>
          <a:stretch>
            <a:fillRect/>
          </a:stretch>
        </p:blipFill>
        <p:spPr>
          <a:xfrm>
            <a:off x="770626" y="2564039"/>
            <a:ext cx="2628181" cy="2808222"/>
          </a:xfrm>
          <a:prstGeom prst="rect">
            <a:avLst/>
          </a:prstGeom>
        </p:spPr>
      </p:pic>
      <p:sp>
        <p:nvSpPr>
          <p:cNvPr id="15" name="Rectángulo 14">
            <a:extLst>
              <a:ext uri="{FF2B5EF4-FFF2-40B4-BE49-F238E27FC236}">
                <a16:creationId xmlns:a16="http://schemas.microsoft.com/office/drawing/2014/main" id="{9EDDA636-8783-5AEE-2B6B-EFEBF3EC9DD7}"/>
              </a:ext>
            </a:extLst>
          </p:cNvPr>
          <p:cNvSpPr/>
          <p:nvPr/>
        </p:nvSpPr>
        <p:spPr>
          <a:xfrm>
            <a:off x="4413847" y="2659811"/>
            <a:ext cx="6800491" cy="776377"/>
          </a:xfrm>
          <a:prstGeom prst="rect">
            <a:avLst/>
          </a:prstGeom>
          <a:solidFill>
            <a:srgbClr val="BCEEE0"/>
          </a:solidFill>
          <a:ln>
            <a:solidFill>
              <a:srgbClr val="BCEE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6F742198-24AF-EAF8-2064-E86A263FE671}"/>
              </a:ext>
            </a:extLst>
          </p:cNvPr>
          <p:cNvSpPr/>
          <p:nvPr/>
        </p:nvSpPr>
        <p:spPr>
          <a:xfrm>
            <a:off x="4413847" y="3579962"/>
            <a:ext cx="6800491" cy="1020914"/>
          </a:xfrm>
          <a:prstGeom prst="rect">
            <a:avLst/>
          </a:prstGeom>
          <a:solidFill>
            <a:srgbClr val="BCEEE0"/>
          </a:solidFill>
          <a:ln>
            <a:solidFill>
              <a:srgbClr val="BCEE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a:extLst>
              <a:ext uri="{FF2B5EF4-FFF2-40B4-BE49-F238E27FC236}">
                <a16:creationId xmlns:a16="http://schemas.microsoft.com/office/drawing/2014/main" id="{C1815F1B-1F12-A0A7-2A92-EF33215D8AF6}"/>
              </a:ext>
            </a:extLst>
          </p:cNvPr>
          <p:cNvSpPr txBox="1"/>
          <p:nvPr/>
        </p:nvSpPr>
        <p:spPr>
          <a:xfrm>
            <a:off x="4471356" y="3651847"/>
            <a:ext cx="52621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cs typeface="Arial"/>
              </a:rPr>
              <a:t>Correos Institucionales: </a:t>
            </a:r>
          </a:p>
        </p:txBody>
      </p:sp>
      <p:sp>
        <p:nvSpPr>
          <p:cNvPr id="22" name="CuadroTexto 21">
            <a:extLst>
              <a:ext uri="{FF2B5EF4-FFF2-40B4-BE49-F238E27FC236}">
                <a16:creationId xmlns:a16="http://schemas.microsoft.com/office/drawing/2014/main" id="{C5666398-5C85-2309-A09E-A7956A37FE75}"/>
              </a:ext>
            </a:extLst>
          </p:cNvPr>
          <p:cNvSpPr txBox="1"/>
          <p:nvPr/>
        </p:nvSpPr>
        <p:spPr>
          <a:xfrm>
            <a:off x="4471357" y="3925017"/>
            <a:ext cx="58947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a:cs typeface="Arial"/>
              </a:rPr>
              <a:t>Equipo ADRES Guajira</a:t>
            </a:r>
            <a:r>
              <a:rPr lang="es-ES" sz="2000">
                <a:cs typeface="Arial"/>
              </a:rPr>
              <a:t>: gd.guajira@adres.gov.co</a:t>
            </a:r>
          </a:p>
        </p:txBody>
      </p:sp>
      <p:sp>
        <p:nvSpPr>
          <p:cNvPr id="24" name="CuadroTexto 23">
            <a:extLst>
              <a:ext uri="{FF2B5EF4-FFF2-40B4-BE49-F238E27FC236}">
                <a16:creationId xmlns:a16="http://schemas.microsoft.com/office/drawing/2014/main" id="{3D40A448-654E-4C54-7B8B-B1823C65D826}"/>
              </a:ext>
            </a:extLst>
          </p:cNvPr>
          <p:cNvSpPr txBox="1"/>
          <p:nvPr/>
        </p:nvSpPr>
        <p:spPr>
          <a:xfrm>
            <a:off x="4413847" y="2872095"/>
            <a:ext cx="4684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Página</a:t>
            </a:r>
            <a:r>
              <a:rPr lang="en-US" sz="2000" b="1"/>
              <a:t> Web: </a:t>
            </a:r>
            <a:r>
              <a:rPr lang="en-US" sz="2000"/>
              <a:t>https://www.adres.gov.co/</a:t>
            </a:r>
          </a:p>
        </p:txBody>
      </p:sp>
    </p:spTree>
    <p:extLst>
      <p:ext uri="{BB962C8B-B14F-4D97-AF65-F5344CB8AC3E}">
        <p14:creationId xmlns:p14="http://schemas.microsoft.com/office/powerpoint/2010/main" val="1676707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6AEA2EC-032A-B94E-83FD-052D0D53E0BC}"/>
              </a:ext>
            </a:extLst>
          </p:cNvPr>
          <p:cNvSpPr/>
          <p:nvPr/>
        </p:nvSpPr>
        <p:spPr>
          <a:xfrm rot="5400000">
            <a:off x="565908" y="1372073"/>
            <a:ext cx="4177162" cy="143301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56" name="Straight Connector 55">
            <a:extLst>
              <a:ext uri="{FF2B5EF4-FFF2-40B4-BE49-F238E27FC236}">
                <a16:creationId xmlns:a16="http://schemas.microsoft.com/office/drawing/2014/main" id="{A3CD9B6F-A361-784C-A524-88648B9220CF}"/>
              </a:ext>
            </a:extLst>
          </p:cNvPr>
          <p:cNvCxnSpPr>
            <a:cxnSpLocks/>
          </p:cNvCxnSpPr>
          <p:nvPr/>
        </p:nvCxnSpPr>
        <p:spPr>
          <a:xfrm>
            <a:off x="1937981" y="4382546"/>
            <a:ext cx="1433016"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760FAD-C705-F34A-8DCB-F03D4BCB16EE}"/>
              </a:ext>
            </a:extLst>
          </p:cNvPr>
          <p:cNvSpPr txBox="1"/>
          <p:nvPr/>
        </p:nvSpPr>
        <p:spPr>
          <a:xfrm>
            <a:off x="1856093" y="2051700"/>
            <a:ext cx="1064516" cy="2754600"/>
          </a:xfrm>
          <a:prstGeom prst="rect">
            <a:avLst/>
          </a:prstGeom>
          <a:noFill/>
        </p:spPr>
        <p:txBody>
          <a:bodyPr wrap="square" rtlCol="0">
            <a:spAutoFit/>
          </a:bodyPr>
          <a:lstStyle/>
          <a:p>
            <a:r>
              <a:rPr lang="es-ES_tradnl" sz="17300" spc="150">
                <a:solidFill>
                  <a:srgbClr val="282D55"/>
                </a:solidFill>
                <a:latin typeface="Arial" panose="020B0604020202020204" pitchFamily="34" charset="0"/>
                <a:cs typeface="Arial" panose="020B0604020202020204" pitchFamily="34" charset="0"/>
              </a:rPr>
              <a:t>7</a:t>
            </a:r>
          </a:p>
        </p:txBody>
      </p:sp>
      <p:sp>
        <p:nvSpPr>
          <p:cNvPr id="39" name="TextBox 38">
            <a:extLst>
              <a:ext uri="{FF2B5EF4-FFF2-40B4-BE49-F238E27FC236}">
                <a16:creationId xmlns:a16="http://schemas.microsoft.com/office/drawing/2014/main" id="{292F02FA-B825-9946-9466-789777487C6D}"/>
              </a:ext>
            </a:extLst>
          </p:cNvPr>
          <p:cNvSpPr txBox="1"/>
          <p:nvPr/>
        </p:nvSpPr>
        <p:spPr>
          <a:xfrm>
            <a:off x="3806672" y="3044279"/>
            <a:ext cx="6276077" cy="769441"/>
          </a:xfrm>
          <a:prstGeom prst="rect">
            <a:avLst/>
          </a:prstGeom>
          <a:noFill/>
        </p:spPr>
        <p:txBody>
          <a:bodyPr wrap="none" rtlCol="0">
            <a:spAutoFit/>
          </a:bodyPr>
          <a:lstStyle/>
          <a:p>
            <a:r>
              <a:rPr lang="es-CO" sz="4400">
                <a:solidFill>
                  <a:schemeClr val="bg1"/>
                </a:solidFill>
              </a:rPr>
              <a:t>Preguntas e inquietudes</a:t>
            </a:r>
            <a:endParaRPr lang="en-CO" sz="4400">
              <a:solidFill>
                <a:schemeClr val="bg1"/>
              </a:solidFill>
            </a:endParaRPr>
          </a:p>
        </p:txBody>
      </p:sp>
      <p:pic>
        <p:nvPicPr>
          <p:cNvPr id="6" name="Picture 5">
            <a:extLst>
              <a:ext uri="{FF2B5EF4-FFF2-40B4-BE49-F238E27FC236}">
                <a16:creationId xmlns:a16="http://schemas.microsoft.com/office/drawing/2014/main" id="{7F7B8E29-71AD-B54B-BE66-A562918749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Tree>
    <p:extLst>
      <p:ext uri="{BB962C8B-B14F-4D97-AF65-F5344CB8AC3E}">
        <p14:creationId xmlns:p14="http://schemas.microsoft.com/office/powerpoint/2010/main" val="25002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3736C14-5A97-5D4C-94C4-DA9848D36E42}"/>
              </a:ext>
            </a:extLst>
          </p:cNvPr>
          <p:cNvCxnSpPr>
            <a:cxnSpLocks/>
          </p:cNvCxnSpPr>
          <p:nvPr/>
        </p:nvCxnSpPr>
        <p:spPr>
          <a:xfrm flipH="1">
            <a:off x="5618671" y="4675070"/>
            <a:ext cx="10967543" cy="0"/>
          </a:xfrm>
          <a:prstGeom prst="lin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8EE1E89-591B-254A-856C-8D58765164F4}"/>
              </a:ext>
            </a:extLst>
          </p:cNvPr>
          <p:cNvCxnSpPr>
            <a:cxnSpLocks/>
          </p:cNvCxnSpPr>
          <p:nvPr/>
        </p:nvCxnSpPr>
        <p:spPr>
          <a:xfrm flipV="1">
            <a:off x="5006171" y="4675069"/>
            <a:ext cx="1547606" cy="1"/>
          </a:xfrm>
          <a:prstGeom prst="line">
            <a:avLst/>
          </a:prstGeom>
          <a:ln w="76200">
            <a:solidFill>
              <a:srgbClr val="63D6B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E4567EF-57F1-9247-B283-1F37CEA49099}"/>
              </a:ext>
            </a:extLst>
          </p:cNvPr>
          <p:cNvPicPr>
            <a:picLocks noChangeAspect="1"/>
          </p:cNvPicPr>
          <p:nvPr/>
        </p:nvPicPr>
        <p:blipFill>
          <a:blip r:embed="rId3" cstate="screen">
            <a:alphaModFix amt="51000"/>
            <a:extLst>
              <a:ext uri="{28A0092B-C50C-407E-A947-70E740481C1C}">
                <a14:useLocalDpi xmlns:a14="http://schemas.microsoft.com/office/drawing/2010/main"/>
              </a:ext>
            </a:extLst>
          </a:blip>
          <a:stretch>
            <a:fillRect/>
          </a:stretch>
        </p:blipFill>
        <p:spPr>
          <a:xfrm>
            <a:off x="5317142" y="5960683"/>
            <a:ext cx="1308100" cy="349250"/>
          </a:xfrm>
          <a:prstGeom prst="rect">
            <a:avLst/>
          </a:prstGeom>
        </p:spPr>
      </p:pic>
      <p:sp>
        <p:nvSpPr>
          <p:cNvPr id="13" name="TextBox 12">
            <a:extLst>
              <a:ext uri="{FF2B5EF4-FFF2-40B4-BE49-F238E27FC236}">
                <a16:creationId xmlns:a16="http://schemas.microsoft.com/office/drawing/2014/main" id="{33814352-940C-474A-8846-DDF113E1E0DE}"/>
              </a:ext>
            </a:extLst>
          </p:cNvPr>
          <p:cNvSpPr txBox="1"/>
          <p:nvPr/>
        </p:nvSpPr>
        <p:spPr>
          <a:xfrm>
            <a:off x="6708061" y="5961256"/>
            <a:ext cx="1906291" cy="369332"/>
          </a:xfrm>
          <a:prstGeom prst="rect">
            <a:avLst/>
          </a:prstGeom>
          <a:noFill/>
        </p:spPr>
        <p:txBody>
          <a:bodyPr wrap="none" rtlCol="0">
            <a:spAutoFit/>
          </a:bodyPr>
          <a:lstStyle/>
          <a:p>
            <a:r>
              <a:rPr lang="en-CO" spc="300">
                <a:solidFill>
                  <a:schemeClr val="bg1">
                    <a:alpha val="46000"/>
                  </a:schemeClr>
                </a:solidFill>
              </a:rPr>
              <a:t>@ADRESCol</a:t>
            </a:r>
          </a:p>
        </p:txBody>
      </p:sp>
      <p:sp>
        <p:nvSpPr>
          <p:cNvPr id="14" name="TextBox 13">
            <a:extLst>
              <a:ext uri="{FF2B5EF4-FFF2-40B4-BE49-F238E27FC236}">
                <a16:creationId xmlns:a16="http://schemas.microsoft.com/office/drawing/2014/main" id="{A4292D93-9F6F-3C4D-8769-591DD9A3FE65}"/>
              </a:ext>
            </a:extLst>
          </p:cNvPr>
          <p:cNvSpPr txBox="1"/>
          <p:nvPr/>
        </p:nvSpPr>
        <p:spPr>
          <a:xfrm>
            <a:off x="8977643" y="5932835"/>
            <a:ext cx="2693943" cy="369332"/>
          </a:xfrm>
          <a:prstGeom prst="rect">
            <a:avLst/>
          </a:prstGeom>
          <a:noFill/>
        </p:spPr>
        <p:txBody>
          <a:bodyPr wrap="none" rtlCol="0">
            <a:spAutoFit/>
          </a:bodyPr>
          <a:lstStyle/>
          <a:p>
            <a:r>
              <a:rPr lang="en-CO" spc="300">
                <a:solidFill>
                  <a:schemeClr val="bg1">
                    <a:alpha val="46000"/>
                  </a:schemeClr>
                </a:solidFill>
              </a:rPr>
              <a:t>www.</a:t>
            </a:r>
            <a:r>
              <a:rPr lang="en-CO" b="1" spc="300">
                <a:solidFill>
                  <a:schemeClr val="bg1">
                    <a:alpha val="46000"/>
                  </a:schemeClr>
                </a:solidFill>
              </a:rPr>
              <a:t>adres</a:t>
            </a:r>
            <a:r>
              <a:rPr lang="en-CO" spc="300">
                <a:solidFill>
                  <a:schemeClr val="bg1">
                    <a:alpha val="46000"/>
                  </a:schemeClr>
                </a:solidFill>
              </a:rPr>
              <a:t>.gov.co</a:t>
            </a:r>
          </a:p>
        </p:txBody>
      </p:sp>
      <p:sp>
        <p:nvSpPr>
          <p:cNvPr id="15" name="TextBox 14">
            <a:extLst>
              <a:ext uri="{FF2B5EF4-FFF2-40B4-BE49-F238E27FC236}">
                <a16:creationId xmlns:a16="http://schemas.microsoft.com/office/drawing/2014/main" id="{98B2DED1-8C82-D946-B024-2BD8448FD878}"/>
              </a:ext>
            </a:extLst>
          </p:cNvPr>
          <p:cNvSpPr txBox="1"/>
          <p:nvPr/>
        </p:nvSpPr>
        <p:spPr>
          <a:xfrm>
            <a:off x="930280" y="3910205"/>
            <a:ext cx="3815467" cy="1323439"/>
          </a:xfrm>
          <a:prstGeom prst="rect">
            <a:avLst/>
          </a:prstGeom>
          <a:noFill/>
        </p:spPr>
        <p:txBody>
          <a:bodyPr wrap="none" rtlCol="0">
            <a:spAutoFit/>
          </a:bodyPr>
          <a:lstStyle/>
          <a:p>
            <a:pPr algn="ctr"/>
            <a:r>
              <a:rPr lang="en-CO" sz="8000" b="1" spc="-150">
                <a:solidFill>
                  <a:schemeClr val="bg1"/>
                </a:solidFill>
              </a:rPr>
              <a:t>Gracias</a:t>
            </a:r>
          </a:p>
        </p:txBody>
      </p:sp>
      <p:cxnSp>
        <p:nvCxnSpPr>
          <p:cNvPr id="16" name="Straight Connector 15">
            <a:extLst>
              <a:ext uri="{FF2B5EF4-FFF2-40B4-BE49-F238E27FC236}">
                <a16:creationId xmlns:a16="http://schemas.microsoft.com/office/drawing/2014/main" id="{F432F41E-15BD-0A45-9724-DDCCEBD2015A}"/>
              </a:ext>
            </a:extLst>
          </p:cNvPr>
          <p:cNvCxnSpPr>
            <a:cxnSpLocks/>
          </p:cNvCxnSpPr>
          <p:nvPr/>
        </p:nvCxnSpPr>
        <p:spPr>
          <a:xfrm>
            <a:off x="8747067" y="5896084"/>
            <a:ext cx="0" cy="433793"/>
          </a:xfrm>
          <a:prstGeom prst="line">
            <a:avLst/>
          </a:prstGeom>
          <a:ln w="9525">
            <a:solidFill>
              <a:srgbClr val="63D6B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D0AC70F-D2E3-1F8A-50C2-5C01C4B8C2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2296" y="799444"/>
            <a:ext cx="2566891" cy="680226"/>
          </a:xfrm>
          <a:prstGeom prst="rect">
            <a:avLst/>
          </a:prstGeom>
          <a:effectLst>
            <a:outerShdw blurRad="50800" dist="38100" dir="2700000" algn="tl" rotWithShape="0">
              <a:prstClr val="black">
                <a:alpha val="7000"/>
              </a:prstClr>
            </a:outerShdw>
          </a:effectLst>
        </p:spPr>
      </p:pic>
      <p:pic>
        <p:nvPicPr>
          <p:cNvPr id="3" name="Picture 2" descr="A picture containing font, graphics, text, graphic design&#10;&#10;Description automatically generated">
            <a:extLst>
              <a:ext uri="{FF2B5EF4-FFF2-40B4-BE49-F238E27FC236}">
                <a16:creationId xmlns:a16="http://schemas.microsoft.com/office/drawing/2014/main" id="{8CD00A5F-D5F1-5117-8AD7-96E6D08328B5}"/>
              </a:ext>
            </a:extLst>
          </p:cNvPr>
          <p:cNvPicPr>
            <a:picLocks noChangeAspect="1"/>
          </p:cNvPicPr>
          <p:nvPr/>
        </p:nvPicPr>
        <p:blipFill>
          <a:blip r:embed="rId5"/>
          <a:stretch>
            <a:fillRect/>
          </a:stretch>
        </p:blipFill>
        <p:spPr>
          <a:xfrm>
            <a:off x="792027" y="683356"/>
            <a:ext cx="2566890" cy="891656"/>
          </a:xfrm>
          <a:prstGeom prst="rect">
            <a:avLst/>
          </a:prstGeom>
        </p:spPr>
      </p:pic>
    </p:spTree>
    <p:extLst>
      <p:ext uri="{BB962C8B-B14F-4D97-AF65-F5344CB8AC3E}">
        <p14:creationId xmlns:p14="http://schemas.microsoft.com/office/powerpoint/2010/main" val="212021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A8D14D2-D3DF-2D4E-86E0-9A33427A4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371850" cy="6858000"/>
          </a:xfrm>
          <a:prstGeom prst="rect">
            <a:avLst/>
          </a:prstGeom>
        </p:spPr>
      </p:pic>
      <p:sp>
        <p:nvSpPr>
          <p:cNvPr id="7" name="TextBox 6">
            <a:extLst>
              <a:ext uri="{FF2B5EF4-FFF2-40B4-BE49-F238E27FC236}">
                <a16:creationId xmlns:a16="http://schemas.microsoft.com/office/drawing/2014/main" id="{D12535FE-56F3-4A45-A675-B88644750471}"/>
              </a:ext>
            </a:extLst>
          </p:cNvPr>
          <p:cNvSpPr txBox="1"/>
          <p:nvPr/>
        </p:nvSpPr>
        <p:spPr>
          <a:xfrm>
            <a:off x="3997520" y="450713"/>
            <a:ext cx="3754407" cy="923330"/>
          </a:xfrm>
          <a:prstGeom prst="rect">
            <a:avLst/>
          </a:prstGeom>
          <a:noFill/>
        </p:spPr>
        <p:txBody>
          <a:bodyPr wrap="square" rtlCol="0">
            <a:spAutoFit/>
          </a:bodyPr>
          <a:lstStyle/>
          <a:p>
            <a:r>
              <a:rPr lang="es-ES_tradnl" sz="5400" b="1">
                <a:solidFill>
                  <a:srgbClr val="63D6B4"/>
                </a:solidFill>
                <a:latin typeface="Arial" panose="020B0604020202020204" pitchFamily="34" charset="0"/>
                <a:cs typeface="Arial" panose="020B0604020202020204" pitchFamily="34" charset="0"/>
              </a:rPr>
              <a:t>Contenido</a:t>
            </a:r>
            <a:endParaRPr lang="es-ES_tradnl" sz="5400" b="1" spc="150">
              <a:solidFill>
                <a:srgbClr val="63D6B4"/>
              </a:solidFill>
              <a:latin typeface="Arial" panose="020B0604020202020204" pitchFamily="34" charset="0"/>
              <a:cs typeface="Arial" panose="020B0604020202020204" pitchFamily="34" charset="0"/>
            </a:endParaRPr>
          </a:p>
        </p:txBody>
      </p:sp>
      <p:pic>
        <p:nvPicPr>
          <p:cNvPr id="52" name="Picture 51">
            <a:extLst>
              <a:ext uri="{FF2B5EF4-FFF2-40B4-BE49-F238E27FC236}">
                <a16:creationId xmlns:a16="http://schemas.microsoft.com/office/drawing/2014/main" id="{446E7C95-2680-B141-8366-847390E3D9B5}"/>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130599" y="295702"/>
            <a:ext cx="769441" cy="769441"/>
          </a:xfrm>
          <a:prstGeom prst="rect">
            <a:avLst/>
          </a:prstGeom>
        </p:spPr>
      </p:pic>
      <p:sp>
        <p:nvSpPr>
          <p:cNvPr id="21" name="TextBox 20">
            <a:extLst>
              <a:ext uri="{FF2B5EF4-FFF2-40B4-BE49-F238E27FC236}">
                <a16:creationId xmlns:a16="http://schemas.microsoft.com/office/drawing/2014/main" id="{ADCC16C2-BD96-5049-8270-755DBA64ECE6}"/>
              </a:ext>
            </a:extLst>
          </p:cNvPr>
          <p:cNvSpPr txBox="1"/>
          <p:nvPr/>
        </p:nvSpPr>
        <p:spPr>
          <a:xfrm>
            <a:off x="4849869" y="1661825"/>
            <a:ext cx="1024855" cy="1107996"/>
          </a:xfrm>
          <a:prstGeom prst="rect">
            <a:avLst/>
          </a:prstGeom>
          <a:noFill/>
        </p:spPr>
        <p:txBody>
          <a:bodyPr wrap="square" rtlCol="0">
            <a:spAutoFit/>
          </a:bodyPr>
          <a:lstStyle/>
          <a:p>
            <a:r>
              <a:rPr lang="es-ES_tradnl" sz="6600" b="1">
                <a:solidFill>
                  <a:srgbClr val="5269AE"/>
                </a:solidFill>
                <a:latin typeface="Arial" panose="020B0604020202020204" pitchFamily="34" charset="0"/>
                <a:cs typeface="Arial" panose="020B0604020202020204" pitchFamily="34" charset="0"/>
              </a:rPr>
              <a:t>5.</a:t>
            </a:r>
            <a:endParaRPr lang="es-ES_tradnl" sz="6600" b="1" spc="150">
              <a:solidFill>
                <a:srgbClr val="5269A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79BDB66-557A-5E4D-B286-CFE6DF467C24}"/>
              </a:ext>
            </a:extLst>
          </p:cNvPr>
          <p:cNvSpPr txBox="1"/>
          <p:nvPr/>
        </p:nvSpPr>
        <p:spPr>
          <a:xfrm>
            <a:off x="4849869" y="2794589"/>
            <a:ext cx="1024855" cy="1107996"/>
          </a:xfrm>
          <a:prstGeom prst="rect">
            <a:avLst/>
          </a:prstGeom>
          <a:noFill/>
        </p:spPr>
        <p:txBody>
          <a:bodyPr wrap="square" rtlCol="0">
            <a:spAutoFit/>
          </a:bodyPr>
          <a:lstStyle/>
          <a:p>
            <a:r>
              <a:rPr lang="es-ES_tradnl" sz="6600" b="1">
                <a:solidFill>
                  <a:srgbClr val="5269AE"/>
                </a:solidFill>
                <a:latin typeface="Arial" panose="020B0604020202020204" pitchFamily="34" charset="0"/>
                <a:cs typeface="Arial" panose="020B0604020202020204" pitchFamily="34" charset="0"/>
              </a:rPr>
              <a:t>6.</a:t>
            </a:r>
            <a:endParaRPr lang="es-ES_tradnl" sz="6600" b="1" spc="150">
              <a:solidFill>
                <a:srgbClr val="5269AE"/>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E82E89E-4572-4C45-B559-104094FBDB85}"/>
              </a:ext>
            </a:extLst>
          </p:cNvPr>
          <p:cNvSpPr txBox="1"/>
          <p:nvPr/>
        </p:nvSpPr>
        <p:spPr>
          <a:xfrm>
            <a:off x="4849869" y="3995592"/>
            <a:ext cx="1024855" cy="1107996"/>
          </a:xfrm>
          <a:prstGeom prst="rect">
            <a:avLst/>
          </a:prstGeom>
          <a:noFill/>
        </p:spPr>
        <p:txBody>
          <a:bodyPr wrap="square" rtlCol="0">
            <a:spAutoFit/>
          </a:bodyPr>
          <a:lstStyle/>
          <a:p>
            <a:r>
              <a:rPr lang="es-ES_tradnl" sz="6600" b="1">
                <a:solidFill>
                  <a:srgbClr val="5269AE"/>
                </a:solidFill>
                <a:latin typeface="Arial" panose="020B0604020202020204" pitchFamily="34" charset="0"/>
                <a:cs typeface="Arial" panose="020B0604020202020204" pitchFamily="34" charset="0"/>
              </a:rPr>
              <a:t>7.</a:t>
            </a:r>
            <a:endParaRPr lang="es-ES_tradnl" sz="6600" b="1" spc="150">
              <a:solidFill>
                <a:srgbClr val="5269A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6042F9D-3746-4B4F-8586-178FC99D74B2}"/>
              </a:ext>
            </a:extLst>
          </p:cNvPr>
          <p:cNvSpPr txBox="1"/>
          <p:nvPr/>
        </p:nvSpPr>
        <p:spPr>
          <a:xfrm>
            <a:off x="4849869" y="5196595"/>
            <a:ext cx="1024855" cy="1107996"/>
          </a:xfrm>
          <a:prstGeom prst="rect">
            <a:avLst/>
          </a:prstGeom>
          <a:noFill/>
        </p:spPr>
        <p:txBody>
          <a:bodyPr wrap="square" rtlCol="0">
            <a:spAutoFit/>
          </a:bodyPr>
          <a:lstStyle/>
          <a:p>
            <a:r>
              <a:rPr lang="es-ES_tradnl" sz="6600" b="1">
                <a:solidFill>
                  <a:srgbClr val="5269AE"/>
                </a:solidFill>
                <a:latin typeface="Arial" panose="020B0604020202020204" pitchFamily="34" charset="0"/>
                <a:cs typeface="Arial" panose="020B0604020202020204" pitchFamily="34" charset="0"/>
              </a:rPr>
              <a:t>8.</a:t>
            </a:r>
            <a:endParaRPr lang="es-ES_tradnl" sz="6600" b="1" spc="150">
              <a:solidFill>
                <a:srgbClr val="5269AE"/>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C5D74C2A-F134-DF43-9E0F-D6EC9B98C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234" y="5782277"/>
            <a:ext cx="2334050" cy="618523"/>
          </a:xfrm>
          <a:prstGeom prst="rect">
            <a:avLst/>
          </a:prstGeom>
        </p:spPr>
      </p:pic>
      <p:sp>
        <p:nvSpPr>
          <p:cNvPr id="28" name="TextBox 27">
            <a:extLst>
              <a:ext uri="{FF2B5EF4-FFF2-40B4-BE49-F238E27FC236}">
                <a16:creationId xmlns:a16="http://schemas.microsoft.com/office/drawing/2014/main" id="{6751DD91-35DD-9845-90B2-3FDFBD4D64DD}"/>
              </a:ext>
            </a:extLst>
          </p:cNvPr>
          <p:cNvSpPr txBox="1"/>
          <p:nvPr/>
        </p:nvSpPr>
        <p:spPr>
          <a:xfrm>
            <a:off x="5681103" y="1982780"/>
            <a:ext cx="5179046" cy="461665"/>
          </a:xfrm>
          <a:prstGeom prst="rect">
            <a:avLst/>
          </a:prstGeom>
          <a:noFill/>
        </p:spPr>
        <p:txBody>
          <a:bodyPr wrap="none" rtlCol="0">
            <a:spAutoFit/>
          </a:bodyPr>
          <a:lstStyle/>
          <a:p>
            <a:pPr algn="r"/>
            <a:r>
              <a:rPr lang="es-ES" sz="2400">
                <a:solidFill>
                  <a:schemeClr val="bg1">
                    <a:lumMod val="50000"/>
                  </a:schemeClr>
                </a:solidFill>
              </a:rPr>
              <a:t>Equipos de Verificación en Territorio</a:t>
            </a:r>
          </a:p>
        </p:txBody>
      </p:sp>
      <p:cxnSp>
        <p:nvCxnSpPr>
          <p:cNvPr id="31" name="Straight Connector 30">
            <a:extLst>
              <a:ext uri="{FF2B5EF4-FFF2-40B4-BE49-F238E27FC236}">
                <a16:creationId xmlns:a16="http://schemas.microsoft.com/office/drawing/2014/main" id="{C66CC01F-7D45-1249-A288-88136877B543}"/>
              </a:ext>
            </a:extLst>
          </p:cNvPr>
          <p:cNvCxnSpPr>
            <a:cxnSpLocks/>
          </p:cNvCxnSpPr>
          <p:nvPr/>
        </p:nvCxnSpPr>
        <p:spPr>
          <a:xfrm>
            <a:off x="2888287" y="917812"/>
            <a:ext cx="939829" cy="0"/>
          </a:xfrm>
          <a:prstGeom prst="line">
            <a:avLst/>
          </a:prstGeom>
          <a:ln w="88900">
            <a:solidFill>
              <a:srgbClr val="63D6B4"/>
            </a:solidFill>
          </a:ln>
        </p:spPr>
        <p:style>
          <a:lnRef idx="1">
            <a:schemeClr val="accent1"/>
          </a:lnRef>
          <a:fillRef idx="0">
            <a:schemeClr val="accent1"/>
          </a:fillRef>
          <a:effectRef idx="0">
            <a:schemeClr val="accent1"/>
          </a:effectRef>
          <a:fontRef idx="minor">
            <a:schemeClr val="tx1"/>
          </a:fontRef>
        </p:style>
      </p:cxnSp>
      <p:sp>
        <p:nvSpPr>
          <p:cNvPr id="15" name="TextBox 28">
            <a:extLst>
              <a:ext uri="{FF2B5EF4-FFF2-40B4-BE49-F238E27FC236}">
                <a16:creationId xmlns:a16="http://schemas.microsoft.com/office/drawing/2014/main" id="{0731873C-9E17-4F70-A06C-E2EF8153CD62}"/>
              </a:ext>
            </a:extLst>
          </p:cNvPr>
          <p:cNvSpPr txBox="1"/>
          <p:nvPr/>
        </p:nvSpPr>
        <p:spPr>
          <a:xfrm>
            <a:off x="5862627" y="3159135"/>
            <a:ext cx="4997522" cy="461665"/>
          </a:xfrm>
          <a:prstGeom prst="rect">
            <a:avLst/>
          </a:prstGeom>
          <a:noFill/>
        </p:spPr>
        <p:txBody>
          <a:bodyPr wrap="none" rtlCol="0">
            <a:spAutoFit/>
          </a:bodyPr>
          <a:lstStyle/>
          <a:p>
            <a:r>
              <a:rPr lang="es-ES" sz="2400">
                <a:solidFill>
                  <a:schemeClr val="bg1">
                    <a:lumMod val="50000"/>
                  </a:schemeClr>
                </a:solidFill>
              </a:rPr>
              <a:t>Canales de Comunicación ADRES </a:t>
            </a:r>
            <a:endParaRPr lang="en-CO" sz="2400">
              <a:solidFill>
                <a:schemeClr val="bg1">
                  <a:lumMod val="50000"/>
                </a:schemeClr>
              </a:solidFill>
            </a:endParaRPr>
          </a:p>
        </p:txBody>
      </p:sp>
      <p:sp>
        <p:nvSpPr>
          <p:cNvPr id="16" name="TextBox 27">
            <a:extLst>
              <a:ext uri="{FF2B5EF4-FFF2-40B4-BE49-F238E27FC236}">
                <a16:creationId xmlns:a16="http://schemas.microsoft.com/office/drawing/2014/main" id="{4B021298-FBE6-4EE5-A579-30FA80E2F0DC}"/>
              </a:ext>
            </a:extLst>
          </p:cNvPr>
          <p:cNvSpPr txBox="1"/>
          <p:nvPr/>
        </p:nvSpPr>
        <p:spPr>
          <a:xfrm>
            <a:off x="5862627" y="4309465"/>
            <a:ext cx="3778599" cy="461665"/>
          </a:xfrm>
          <a:prstGeom prst="rect">
            <a:avLst/>
          </a:prstGeom>
          <a:noFill/>
        </p:spPr>
        <p:txBody>
          <a:bodyPr wrap="none" rtlCol="0">
            <a:spAutoFit/>
          </a:bodyPr>
          <a:lstStyle/>
          <a:p>
            <a:pPr algn="r"/>
            <a:r>
              <a:rPr lang="es-ES" sz="2400">
                <a:solidFill>
                  <a:schemeClr val="bg1">
                    <a:lumMod val="50000"/>
                  </a:schemeClr>
                </a:solidFill>
              </a:rPr>
              <a:t>Preguntas e Inquietudes   </a:t>
            </a:r>
            <a:endParaRPr lang="en-CO" sz="2400">
              <a:solidFill>
                <a:schemeClr val="bg1">
                  <a:lumMod val="50000"/>
                </a:schemeClr>
              </a:solidFill>
            </a:endParaRPr>
          </a:p>
        </p:txBody>
      </p:sp>
      <p:sp>
        <p:nvSpPr>
          <p:cNvPr id="17" name="TextBox 27">
            <a:extLst>
              <a:ext uri="{FF2B5EF4-FFF2-40B4-BE49-F238E27FC236}">
                <a16:creationId xmlns:a16="http://schemas.microsoft.com/office/drawing/2014/main" id="{2249654F-D72F-4781-8D38-F7122445B531}"/>
              </a:ext>
            </a:extLst>
          </p:cNvPr>
          <p:cNvSpPr txBox="1"/>
          <p:nvPr/>
        </p:nvSpPr>
        <p:spPr>
          <a:xfrm>
            <a:off x="5874724" y="5492902"/>
            <a:ext cx="1024639" cy="461665"/>
          </a:xfrm>
          <a:prstGeom prst="rect">
            <a:avLst/>
          </a:prstGeom>
          <a:noFill/>
        </p:spPr>
        <p:txBody>
          <a:bodyPr wrap="none" rtlCol="0">
            <a:spAutoFit/>
          </a:bodyPr>
          <a:lstStyle/>
          <a:p>
            <a:pPr algn="r"/>
            <a:r>
              <a:rPr lang="es-ES" sz="2400">
                <a:solidFill>
                  <a:schemeClr val="bg1">
                    <a:lumMod val="50000"/>
                  </a:schemeClr>
                </a:solidFill>
              </a:rPr>
              <a:t>Cierre</a:t>
            </a:r>
            <a:endParaRPr lang="en-CO" sz="2400">
              <a:solidFill>
                <a:schemeClr val="bg1">
                  <a:lumMod val="50000"/>
                </a:schemeClr>
              </a:solidFill>
            </a:endParaRPr>
          </a:p>
        </p:txBody>
      </p:sp>
    </p:spTree>
    <p:extLst>
      <p:ext uri="{BB962C8B-B14F-4D97-AF65-F5344CB8AC3E}">
        <p14:creationId xmlns:p14="http://schemas.microsoft.com/office/powerpoint/2010/main" val="287664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6AEA2EC-032A-B94E-83FD-052D0D53E0BC}"/>
              </a:ext>
            </a:extLst>
          </p:cNvPr>
          <p:cNvSpPr/>
          <p:nvPr/>
        </p:nvSpPr>
        <p:spPr>
          <a:xfrm rot="5400000">
            <a:off x="565908" y="1372073"/>
            <a:ext cx="4177162" cy="143301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56" name="Straight Connector 55">
            <a:extLst>
              <a:ext uri="{FF2B5EF4-FFF2-40B4-BE49-F238E27FC236}">
                <a16:creationId xmlns:a16="http://schemas.microsoft.com/office/drawing/2014/main" id="{A3CD9B6F-A361-784C-A524-88648B9220CF}"/>
              </a:ext>
            </a:extLst>
          </p:cNvPr>
          <p:cNvCxnSpPr>
            <a:cxnSpLocks/>
          </p:cNvCxnSpPr>
          <p:nvPr/>
        </p:nvCxnSpPr>
        <p:spPr>
          <a:xfrm>
            <a:off x="1937981" y="4382546"/>
            <a:ext cx="1433016"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760FAD-C705-F34A-8DCB-F03D4BCB16EE}"/>
              </a:ext>
            </a:extLst>
          </p:cNvPr>
          <p:cNvSpPr txBox="1"/>
          <p:nvPr/>
        </p:nvSpPr>
        <p:spPr>
          <a:xfrm>
            <a:off x="1597851" y="2051700"/>
            <a:ext cx="1064516" cy="2754600"/>
          </a:xfrm>
          <a:prstGeom prst="rect">
            <a:avLst/>
          </a:prstGeom>
          <a:noFill/>
        </p:spPr>
        <p:txBody>
          <a:bodyPr wrap="square" rtlCol="0">
            <a:spAutoFit/>
          </a:bodyPr>
          <a:lstStyle/>
          <a:p>
            <a:r>
              <a:rPr lang="es-ES_tradnl" sz="17300">
                <a:solidFill>
                  <a:srgbClr val="282D55"/>
                </a:solidFill>
                <a:latin typeface="Arial" panose="020B0604020202020204" pitchFamily="34" charset="0"/>
                <a:cs typeface="Arial" panose="020B0604020202020204" pitchFamily="34" charset="0"/>
              </a:rPr>
              <a:t>1</a:t>
            </a:r>
            <a:endParaRPr lang="es-ES_tradnl" sz="17300" spc="150">
              <a:solidFill>
                <a:srgbClr val="282D55"/>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92F02FA-B825-9946-9466-789777487C6D}"/>
              </a:ext>
            </a:extLst>
          </p:cNvPr>
          <p:cNvSpPr txBox="1"/>
          <p:nvPr/>
        </p:nvSpPr>
        <p:spPr>
          <a:xfrm>
            <a:off x="3806672" y="3044279"/>
            <a:ext cx="5611729" cy="1446550"/>
          </a:xfrm>
          <a:prstGeom prst="rect">
            <a:avLst/>
          </a:prstGeom>
          <a:noFill/>
        </p:spPr>
        <p:txBody>
          <a:bodyPr wrap="none" rtlCol="0">
            <a:spAutoFit/>
          </a:bodyPr>
          <a:lstStyle/>
          <a:p>
            <a:r>
              <a:rPr lang="es-CO" sz="4400">
                <a:solidFill>
                  <a:schemeClr val="bg1"/>
                </a:solidFill>
              </a:rPr>
              <a:t>Apertura </a:t>
            </a:r>
          </a:p>
          <a:p>
            <a:r>
              <a:rPr lang="es-CO" sz="4400">
                <a:solidFill>
                  <a:schemeClr val="bg1"/>
                </a:solidFill>
              </a:rPr>
              <a:t>Director de la ADRES</a:t>
            </a:r>
            <a:endParaRPr lang="en-CO" sz="4400">
              <a:solidFill>
                <a:schemeClr val="bg1"/>
              </a:solidFill>
            </a:endParaRPr>
          </a:p>
        </p:txBody>
      </p:sp>
      <p:pic>
        <p:nvPicPr>
          <p:cNvPr id="48" name="Picture 47">
            <a:extLst>
              <a:ext uri="{FF2B5EF4-FFF2-40B4-BE49-F238E27FC236}">
                <a16:creationId xmlns:a16="http://schemas.microsoft.com/office/drawing/2014/main" id="{43373CCD-F5C5-174B-A20E-C2E0FE53D9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Tree>
    <p:extLst>
      <p:ext uri="{BB962C8B-B14F-4D97-AF65-F5344CB8AC3E}">
        <p14:creationId xmlns:p14="http://schemas.microsoft.com/office/powerpoint/2010/main" val="223676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23837"/>
            <a:ext cx="1064516" cy="1015663"/>
          </a:xfrm>
          <a:prstGeom prst="rect">
            <a:avLst/>
          </a:prstGeom>
          <a:noFill/>
        </p:spPr>
        <p:txBody>
          <a:bodyPr wrap="square" rtlCol="0">
            <a:spAutoFit/>
          </a:bodyPr>
          <a:lstStyle/>
          <a:p>
            <a:r>
              <a:rPr lang="es-ES_tradnl" sz="6000" b="1">
                <a:solidFill>
                  <a:schemeClr val="bg1"/>
                </a:solidFill>
                <a:latin typeface="Arial" panose="020B0604020202020204" pitchFamily="34" charset="0"/>
                <a:cs typeface="Arial" panose="020B0604020202020204" pitchFamily="34" charset="0"/>
              </a:rPr>
              <a:t>1</a:t>
            </a:r>
            <a:endParaRPr lang="es-ES_tradnl" sz="6000" b="1" spc="15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7AC7A26-834A-2D46-B5C1-BB9AE84A2200}"/>
              </a:ext>
            </a:extLst>
          </p:cNvPr>
          <p:cNvSpPr txBox="1"/>
          <p:nvPr/>
        </p:nvSpPr>
        <p:spPr>
          <a:xfrm>
            <a:off x="510960" y="843260"/>
            <a:ext cx="5914376" cy="1200329"/>
          </a:xfrm>
          <a:prstGeom prst="rect">
            <a:avLst/>
          </a:prstGeom>
          <a:noFill/>
        </p:spPr>
        <p:txBody>
          <a:bodyPr wrap="none" rtlCol="0">
            <a:spAutoFit/>
          </a:bodyPr>
          <a:lstStyle/>
          <a:p>
            <a:r>
              <a:rPr lang="es-CO" sz="4400" b="1" spc="-150">
                <a:solidFill>
                  <a:srgbClr val="63D6B4"/>
                </a:solidFill>
              </a:rPr>
              <a:t>Generalidades </a:t>
            </a:r>
          </a:p>
          <a:p>
            <a:r>
              <a:rPr lang="es-CO" sz="2800" b="1" spc="-150">
                <a:solidFill>
                  <a:srgbClr val="63D6B4"/>
                </a:solidFill>
              </a:rPr>
              <a:t>Equipos de Salud Territorial - Octubre</a:t>
            </a:r>
            <a:endParaRPr lang="en-CO" sz="2800" b="1" spc="-150">
              <a:solidFill>
                <a:srgbClr val="63D6B4"/>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881040" y="486022"/>
            <a:ext cx="1800000" cy="477000"/>
          </a:xfrm>
          <a:prstGeom prst="rect">
            <a:avLst/>
          </a:prstGeom>
        </p:spPr>
      </p:pic>
      <p:pic>
        <p:nvPicPr>
          <p:cNvPr id="4" name="Imagen 3">
            <a:extLst>
              <a:ext uri="{FF2B5EF4-FFF2-40B4-BE49-F238E27FC236}">
                <a16:creationId xmlns:a16="http://schemas.microsoft.com/office/drawing/2014/main" id="{D47DF85B-621B-2782-E9D9-686E1138CE30}"/>
              </a:ext>
            </a:extLst>
          </p:cNvPr>
          <p:cNvPicPr>
            <a:picLocks noChangeAspect="1"/>
          </p:cNvPicPr>
          <p:nvPr/>
        </p:nvPicPr>
        <p:blipFill>
          <a:blip r:embed="rId4"/>
          <a:stretch>
            <a:fillRect/>
          </a:stretch>
        </p:blipFill>
        <p:spPr>
          <a:xfrm>
            <a:off x="1692345" y="2142457"/>
            <a:ext cx="4522926" cy="4124495"/>
          </a:xfrm>
          <a:prstGeom prst="rect">
            <a:avLst/>
          </a:prstGeom>
        </p:spPr>
      </p:pic>
      <p:pic>
        <p:nvPicPr>
          <p:cNvPr id="5" name="Imagen 4">
            <a:extLst>
              <a:ext uri="{FF2B5EF4-FFF2-40B4-BE49-F238E27FC236}">
                <a16:creationId xmlns:a16="http://schemas.microsoft.com/office/drawing/2014/main" id="{60242943-6263-288D-0CB8-BE9C98FCC71F}"/>
              </a:ext>
            </a:extLst>
          </p:cNvPr>
          <p:cNvPicPr>
            <a:picLocks noChangeAspect="1"/>
          </p:cNvPicPr>
          <p:nvPr/>
        </p:nvPicPr>
        <p:blipFill>
          <a:blip r:embed="rId5"/>
          <a:stretch>
            <a:fillRect/>
          </a:stretch>
        </p:blipFill>
        <p:spPr>
          <a:xfrm>
            <a:off x="6517701" y="3597475"/>
            <a:ext cx="5440846" cy="614656"/>
          </a:xfrm>
          <a:prstGeom prst="rect">
            <a:avLst/>
          </a:prstGeom>
        </p:spPr>
      </p:pic>
      <p:sp>
        <p:nvSpPr>
          <p:cNvPr id="6" name="CuadroTexto 5">
            <a:extLst>
              <a:ext uri="{FF2B5EF4-FFF2-40B4-BE49-F238E27FC236}">
                <a16:creationId xmlns:a16="http://schemas.microsoft.com/office/drawing/2014/main" id="{57707D80-A529-D8C1-8B4F-A7B69166EBC7}"/>
              </a:ext>
            </a:extLst>
          </p:cNvPr>
          <p:cNvSpPr txBox="1"/>
          <p:nvPr/>
        </p:nvSpPr>
        <p:spPr>
          <a:xfrm>
            <a:off x="6425336" y="3239696"/>
            <a:ext cx="6354416" cy="369332"/>
          </a:xfrm>
          <a:prstGeom prst="rect">
            <a:avLst/>
          </a:prstGeom>
          <a:noFill/>
        </p:spPr>
        <p:txBody>
          <a:bodyPr wrap="square">
            <a:spAutoFit/>
          </a:bodyPr>
          <a:lstStyle/>
          <a:p>
            <a:r>
              <a:rPr lang="es-CO" b="1" spc="-150">
                <a:latin typeface="Arial" panose="020B0604020202020204"/>
                <a:cs typeface="Arial"/>
              </a:rPr>
              <a:t>Valor de cada equipo:</a:t>
            </a:r>
            <a:endParaRPr lang="es-CO"/>
          </a:p>
        </p:txBody>
      </p:sp>
      <p:sp>
        <p:nvSpPr>
          <p:cNvPr id="8" name="CuadroTexto 7">
            <a:extLst>
              <a:ext uri="{FF2B5EF4-FFF2-40B4-BE49-F238E27FC236}">
                <a16:creationId xmlns:a16="http://schemas.microsoft.com/office/drawing/2014/main" id="{AB5AFF6A-8B45-E12D-BFA3-7945F590448F}"/>
              </a:ext>
            </a:extLst>
          </p:cNvPr>
          <p:cNvSpPr txBox="1"/>
          <p:nvPr/>
        </p:nvSpPr>
        <p:spPr>
          <a:xfrm>
            <a:off x="1985160" y="6365820"/>
            <a:ext cx="3937296" cy="307777"/>
          </a:xfrm>
          <a:prstGeom prst="rect">
            <a:avLst/>
          </a:prstGeom>
          <a:noFill/>
        </p:spPr>
        <p:txBody>
          <a:bodyPr wrap="none" rtlCol="0">
            <a:spAutoFit/>
          </a:bodyPr>
          <a:lstStyle/>
          <a:p>
            <a:r>
              <a:rPr lang="es-CO" sz="1400"/>
              <a:t>Fuente: Ministerio de Salud y Protección Social</a:t>
            </a:r>
          </a:p>
        </p:txBody>
      </p:sp>
    </p:spTree>
    <p:extLst>
      <p:ext uri="{BB962C8B-B14F-4D97-AF65-F5344CB8AC3E}">
        <p14:creationId xmlns:p14="http://schemas.microsoft.com/office/powerpoint/2010/main" val="288332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6AEA2EC-032A-B94E-83FD-052D0D53E0BC}"/>
              </a:ext>
            </a:extLst>
          </p:cNvPr>
          <p:cNvSpPr/>
          <p:nvPr/>
        </p:nvSpPr>
        <p:spPr>
          <a:xfrm rot="5400000">
            <a:off x="565908" y="1372073"/>
            <a:ext cx="4177162" cy="143301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56" name="Straight Connector 55">
            <a:extLst>
              <a:ext uri="{FF2B5EF4-FFF2-40B4-BE49-F238E27FC236}">
                <a16:creationId xmlns:a16="http://schemas.microsoft.com/office/drawing/2014/main" id="{A3CD9B6F-A361-784C-A524-88648B9220CF}"/>
              </a:ext>
            </a:extLst>
          </p:cNvPr>
          <p:cNvCxnSpPr>
            <a:cxnSpLocks/>
          </p:cNvCxnSpPr>
          <p:nvPr/>
        </p:nvCxnSpPr>
        <p:spPr>
          <a:xfrm>
            <a:off x="1937981" y="4382546"/>
            <a:ext cx="1433016"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760FAD-C705-F34A-8DCB-F03D4BCB16EE}"/>
              </a:ext>
            </a:extLst>
          </p:cNvPr>
          <p:cNvSpPr txBox="1"/>
          <p:nvPr/>
        </p:nvSpPr>
        <p:spPr>
          <a:xfrm>
            <a:off x="1856093" y="2051700"/>
            <a:ext cx="1064516" cy="2754600"/>
          </a:xfrm>
          <a:prstGeom prst="rect">
            <a:avLst/>
          </a:prstGeom>
          <a:noFill/>
        </p:spPr>
        <p:txBody>
          <a:bodyPr wrap="square" rtlCol="0">
            <a:spAutoFit/>
          </a:bodyPr>
          <a:lstStyle/>
          <a:p>
            <a:r>
              <a:rPr lang="es-ES_tradnl" sz="17300" spc="150">
                <a:solidFill>
                  <a:srgbClr val="282D55"/>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292F02FA-B825-9946-9466-789777487C6D}"/>
              </a:ext>
            </a:extLst>
          </p:cNvPr>
          <p:cNvSpPr txBox="1"/>
          <p:nvPr/>
        </p:nvSpPr>
        <p:spPr>
          <a:xfrm>
            <a:off x="3806672" y="3044279"/>
            <a:ext cx="3509294" cy="769441"/>
          </a:xfrm>
          <a:prstGeom prst="rect">
            <a:avLst/>
          </a:prstGeom>
          <a:noFill/>
        </p:spPr>
        <p:txBody>
          <a:bodyPr wrap="none" rtlCol="0">
            <a:spAutoFit/>
          </a:bodyPr>
          <a:lstStyle/>
          <a:p>
            <a:r>
              <a:rPr lang="es-CO" sz="4400">
                <a:solidFill>
                  <a:schemeClr val="bg1"/>
                </a:solidFill>
              </a:rPr>
              <a:t>Normatividad</a:t>
            </a:r>
            <a:endParaRPr lang="en-CO" sz="4400">
              <a:solidFill>
                <a:schemeClr val="bg1"/>
              </a:solidFill>
            </a:endParaRPr>
          </a:p>
        </p:txBody>
      </p:sp>
      <p:pic>
        <p:nvPicPr>
          <p:cNvPr id="6" name="Picture 5">
            <a:extLst>
              <a:ext uri="{FF2B5EF4-FFF2-40B4-BE49-F238E27FC236}">
                <a16:creationId xmlns:a16="http://schemas.microsoft.com/office/drawing/2014/main" id="{7F7B8E29-71AD-B54B-BE66-A562918749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Tree>
    <p:extLst>
      <p:ext uri="{BB962C8B-B14F-4D97-AF65-F5344CB8AC3E}">
        <p14:creationId xmlns:p14="http://schemas.microsoft.com/office/powerpoint/2010/main" val="14109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87AC7A26-834A-2D46-B5C1-BB9AE84A2200}"/>
              </a:ext>
            </a:extLst>
          </p:cNvPr>
          <p:cNvSpPr txBox="1"/>
          <p:nvPr/>
        </p:nvSpPr>
        <p:spPr>
          <a:xfrm>
            <a:off x="510960" y="843260"/>
            <a:ext cx="4878259" cy="769441"/>
          </a:xfrm>
          <a:prstGeom prst="rect">
            <a:avLst/>
          </a:prstGeom>
          <a:noFill/>
        </p:spPr>
        <p:txBody>
          <a:bodyPr wrap="none" rtlCol="0">
            <a:spAutoFit/>
          </a:bodyPr>
          <a:lstStyle/>
          <a:p>
            <a:r>
              <a:rPr lang="es-CO" sz="4400" b="1" spc="-150">
                <a:solidFill>
                  <a:srgbClr val="5269AE"/>
                </a:solidFill>
              </a:rPr>
              <a:t>Normatividad 2023</a:t>
            </a:r>
            <a:endParaRPr lang="en-CO" sz="44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2" name="Picture 1">
            <a:extLst>
              <a:ext uri="{FF2B5EF4-FFF2-40B4-BE49-F238E27FC236}">
                <a16:creationId xmlns:a16="http://schemas.microsoft.com/office/drawing/2014/main" id="{5C8F5D3F-A5F3-8A1A-73B1-E6365F4518D7}"/>
              </a:ext>
            </a:extLst>
          </p:cNvPr>
          <p:cNvPicPr>
            <a:picLocks noChangeAspect="1"/>
          </p:cNvPicPr>
          <p:nvPr/>
        </p:nvPicPr>
        <p:blipFill>
          <a:blip r:embed="rId3"/>
          <a:stretch>
            <a:fillRect/>
          </a:stretch>
        </p:blipFill>
        <p:spPr>
          <a:xfrm>
            <a:off x="9881040" y="486022"/>
            <a:ext cx="1800000" cy="477000"/>
          </a:xfrm>
          <a:prstGeom prst="rect">
            <a:avLst/>
          </a:prstGeom>
        </p:spPr>
      </p:pic>
      <p:grpSp>
        <p:nvGrpSpPr>
          <p:cNvPr id="4" name="Google Shape;117;p16">
            <a:extLst>
              <a:ext uri="{FF2B5EF4-FFF2-40B4-BE49-F238E27FC236}">
                <a16:creationId xmlns:a16="http://schemas.microsoft.com/office/drawing/2014/main" id="{D30B796B-849C-3B42-516E-068D91AE9375}"/>
              </a:ext>
            </a:extLst>
          </p:cNvPr>
          <p:cNvGrpSpPr/>
          <p:nvPr/>
        </p:nvGrpSpPr>
        <p:grpSpPr>
          <a:xfrm>
            <a:off x="1304621" y="2020264"/>
            <a:ext cx="1719651" cy="1980701"/>
            <a:chOff x="606849" y="1235449"/>
            <a:chExt cx="1719651" cy="1797451"/>
          </a:xfrm>
        </p:grpSpPr>
        <p:sp>
          <p:nvSpPr>
            <p:cNvPr id="8" name="Google Shape;118;p16">
              <a:extLst>
                <a:ext uri="{FF2B5EF4-FFF2-40B4-BE49-F238E27FC236}">
                  <a16:creationId xmlns:a16="http://schemas.microsoft.com/office/drawing/2014/main" id="{78CE99E9-8668-0468-62A7-328109B8EE3D}"/>
                </a:ext>
              </a:extLst>
            </p:cNvPr>
            <p:cNvSpPr/>
            <p:nvPr/>
          </p:nvSpPr>
          <p:spPr>
            <a:xfrm>
              <a:off x="1912750" y="1382375"/>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9;p16">
              <a:extLst>
                <a:ext uri="{FF2B5EF4-FFF2-40B4-BE49-F238E27FC236}">
                  <a16:creationId xmlns:a16="http://schemas.microsoft.com/office/drawing/2014/main" id="{919B5EBE-48D4-CEBC-2184-FE001AF210D2}"/>
                </a:ext>
              </a:extLst>
            </p:cNvPr>
            <p:cNvSpPr/>
            <p:nvPr/>
          </p:nvSpPr>
          <p:spPr>
            <a:xfrm>
              <a:off x="1192125" y="2443825"/>
              <a:ext cx="113437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rgbClr val="00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Julio 02</a:t>
              </a:r>
              <a:endParaRPr sz="1700">
                <a:solidFill>
                  <a:srgbClr val="FFFFFF"/>
                </a:solidFill>
                <a:latin typeface="Fira Sans Extra Condensed"/>
                <a:ea typeface="Fira Sans Extra Condensed"/>
                <a:cs typeface="Fira Sans Extra Condensed"/>
                <a:sym typeface="Fira Sans Extra Condensed"/>
              </a:endParaRPr>
            </a:p>
          </p:txBody>
        </p:sp>
        <p:sp>
          <p:nvSpPr>
            <p:cNvPr id="12" name="Google Shape;122;p16">
              <a:extLst>
                <a:ext uri="{FF2B5EF4-FFF2-40B4-BE49-F238E27FC236}">
                  <a16:creationId xmlns:a16="http://schemas.microsoft.com/office/drawing/2014/main" id="{F61C9CC2-ECB0-B870-206E-194A6D65C06D}"/>
                </a:ext>
              </a:extLst>
            </p:cNvPr>
            <p:cNvSpPr txBox="1"/>
            <p:nvPr/>
          </p:nvSpPr>
          <p:spPr>
            <a:xfrm>
              <a:off x="673229" y="1501975"/>
              <a:ext cx="1037791" cy="69825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solidFill>
                    <a:srgbClr val="434343"/>
                  </a:solidFill>
                  <a:latin typeface="Roboto"/>
                  <a:ea typeface="Roboto"/>
                  <a:cs typeface="Roboto"/>
                  <a:sym typeface="Roboto"/>
                </a:rPr>
                <a:t>Emergencia Económica, Social y Ecológica</a:t>
              </a:r>
              <a:endParaRPr sz="1200">
                <a:solidFill>
                  <a:srgbClr val="434343"/>
                </a:solidFill>
                <a:latin typeface="Roboto"/>
                <a:ea typeface="Roboto"/>
                <a:cs typeface="Roboto"/>
                <a:sym typeface="Roboto"/>
              </a:endParaRPr>
            </a:p>
          </p:txBody>
        </p:sp>
        <p:sp>
          <p:nvSpPr>
            <p:cNvPr id="13" name="Google Shape;123;p16">
              <a:extLst>
                <a:ext uri="{FF2B5EF4-FFF2-40B4-BE49-F238E27FC236}">
                  <a16:creationId xmlns:a16="http://schemas.microsoft.com/office/drawing/2014/main" id="{7B53E8E3-5B25-CC51-5709-78C8990D64E8}"/>
                </a:ext>
              </a:extLst>
            </p:cNvPr>
            <p:cNvSpPr txBox="1"/>
            <p:nvPr/>
          </p:nvSpPr>
          <p:spPr>
            <a:xfrm>
              <a:off x="606849" y="1235449"/>
              <a:ext cx="1305900" cy="429600"/>
            </a:xfrm>
            <a:prstGeom prst="rect">
              <a:avLst/>
            </a:prstGeom>
            <a:noFill/>
            <a:ln>
              <a:noFill/>
            </a:ln>
          </p:spPr>
          <p:txBody>
            <a:bodyPr spcFirstLastPara="1" wrap="square" lIns="91425" tIns="91425" rIns="91425" bIns="91425" anchor="ctr" anchorCtr="0">
              <a:noAutofit/>
            </a:bodyPr>
            <a:lstStyle/>
            <a:p>
              <a:r>
                <a:rPr lang="es-CO" sz="1600" b="1" spc="-150">
                  <a:solidFill>
                    <a:srgbClr val="5269AE"/>
                  </a:solidFill>
                </a:rPr>
                <a:t>Decreto 1085</a:t>
              </a:r>
            </a:p>
          </p:txBody>
        </p:sp>
      </p:grpSp>
      <p:grpSp>
        <p:nvGrpSpPr>
          <p:cNvPr id="14" name="Google Shape;124;p16">
            <a:extLst>
              <a:ext uri="{FF2B5EF4-FFF2-40B4-BE49-F238E27FC236}">
                <a16:creationId xmlns:a16="http://schemas.microsoft.com/office/drawing/2014/main" id="{3A992645-B146-13E6-E20C-8828EF1AF081}"/>
              </a:ext>
            </a:extLst>
          </p:cNvPr>
          <p:cNvGrpSpPr/>
          <p:nvPr/>
        </p:nvGrpSpPr>
        <p:grpSpPr>
          <a:xfrm>
            <a:off x="3381420" y="1967369"/>
            <a:ext cx="2383330" cy="2016920"/>
            <a:chOff x="2909444" y="1076036"/>
            <a:chExt cx="1791156" cy="2016920"/>
          </a:xfrm>
        </p:grpSpPr>
        <p:sp>
          <p:nvSpPr>
            <p:cNvPr id="15" name="Google Shape;125;p16">
              <a:extLst>
                <a:ext uri="{FF2B5EF4-FFF2-40B4-BE49-F238E27FC236}">
                  <a16:creationId xmlns:a16="http://schemas.microsoft.com/office/drawing/2014/main" id="{BACA1578-8133-00F9-BA55-A3DB4FD18B33}"/>
                </a:ext>
              </a:extLst>
            </p:cNvPr>
            <p:cNvSpPr/>
            <p:nvPr/>
          </p:nvSpPr>
          <p:spPr>
            <a:xfrm>
              <a:off x="4286550" y="138237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rgbClr val="282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6;p16">
              <a:extLst>
                <a:ext uri="{FF2B5EF4-FFF2-40B4-BE49-F238E27FC236}">
                  <a16:creationId xmlns:a16="http://schemas.microsoft.com/office/drawing/2014/main" id="{05BAD8CE-416E-EFC4-2819-CCCD24152717}"/>
                </a:ext>
              </a:extLst>
            </p:cNvPr>
            <p:cNvSpPr/>
            <p:nvPr/>
          </p:nvSpPr>
          <p:spPr>
            <a:xfrm>
              <a:off x="3460550" y="2443825"/>
              <a:ext cx="1240050" cy="649131"/>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rgbClr val="282D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   Septiembre 04</a:t>
              </a:r>
              <a:endParaRPr sz="1700">
                <a:solidFill>
                  <a:srgbClr val="FFFFFF"/>
                </a:solidFill>
                <a:latin typeface="Fira Sans Extra Condensed"/>
                <a:ea typeface="Fira Sans Extra Condensed"/>
                <a:cs typeface="Fira Sans Extra Condensed"/>
                <a:sym typeface="Fira Sans Extra Condensed"/>
              </a:endParaRPr>
            </a:p>
          </p:txBody>
        </p:sp>
        <p:sp>
          <p:nvSpPr>
            <p:cNvPr id="21" name="Google Shape;130;p16">
              <a:extLst>
                <a:ext uri="{FF2B5EF4-FFF2-40B4-BE49-F238E27FC236}">
                  <a16:creationId xmlns:a16="http://schemas.microsoft.com/office/drawing/2014/main" id="{4D86332F-1348-5B3B-0F02-D4A2E71CB87E}"/>
                </a:ext>
              </a:extLst>
            </p:cNvPr>
            <p:cNvSpPr txBox="1"/>
            <p:nvPr/>
          </p:nvSpPr>
          <p:spPr>
            <a:xfrm>
              <a:off x="3008249" y="1308535"/>
              <a:ext cx="1339039" cy="53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MX" sz="1200">
                  <a:solidFill>
                    <a:srgbClr val="434343"/>
                  </a:solidFill>
                  <a:latin typeface="Roboto"/>
                  <a:ea typeface="Roboto"/>
                  <a:cs typeface="Roboto"/>
                  <a:sym typeface="Roboto"/>
                </a:rPr>
                <a:t>Se fija transitoriamente la UPC del Régimen Subsidiado hasta diciembre de 2023</a:t>
              </a:r>
              <a:endParaRPr sz="1200">
                <a:solidFill>
                  <a:srgbClr val="434343"/>
                </a:solidFill>
                <a:latin typeface="Roboto"/>
                <a:ea typeface="Roboto"/>
                <a:cs typeface="Roboto"/>
                <a:sym typeface="Roboto"/>
              </a:endParaRPr>
            </a:p>
          </p:txBody>
        </p:sp>
        <p:sp>
          <p:nvSpPr>
            <p:cNvPr id="22" name="Google Shape;131;p16">
              <a:extLst>
                <a:ext uri="{FF2B5EF4-FFF2-40B4-BE49-F238E27FC236}">
                  <a16:creationId xmlns:a16="http://schemas.microsoft.com/office/drawing/2014/main" id="{D3198B6B-9912-2C29-D82D-FAAAB0378944}"/>
                </a:ext>
              </a:extLst>
            </p:cNvPr>
            <p:cNvSpPr txBox="1"/>
            <p:nvPr/>
          </p:nvSpPr>
          <p:spPr>
            <a:xfrm>
              <a:off x="2909444" y="1076036"/>
              <a:ext cx="1616051" cy="429600"/>
            </a:xfrm>
            <a:prstGeom prst="rect">
              <a:avLst/>
            </a:prstGeom>
            <a:noFill/>
            <a:ln>
              <a:noFill/>
            </a:ln>
          </p:spPr>
          <p:txBody>
            <a:bodyPr spcFirstLastPara="1" wrap="square" lIns="91425" tIns="91425" rIns="91425" bIns="91425" anchor="ctr" anchorCtr="0">
              <a:noAutofit/>
            </a:bodyPr>
            <a:lstStyle/>
            <a:p>
              <a:r>
                <a:rPr lang="es-CO" sz="1600" b="1" spc="-150">
                  <a:solidFill>
                    <a:srgbClr val="5269AE"/>
                  </a:solidFill>
                </a:rPr>
                <a:t>Res. 1372</a:t>
              </a:r>
              <a:endParaRPr sz="170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3" name="Google Shape;132;p16">
            <a:extLst>
              <a:ext uri="{FF2B5EF4-FFF2-40B4-BE49-F238E27FC236}">
                <a16:creationId xmlns:a16="http://schemas.microsoft.com/office/drawing/2014/main" id="{36BF403D-1AA0-AF94-2BEB-894EBE9CC0A2}"/>
              </a:ext>
            </a:extLst>
          </p:cNvPr>
          <p:cNvGrpSpPr/>
          <p:nvPr/>
        </p:nvGrpSpPr>
        <p:grpSpPr>
          <a:xfrm>
            <a:off x="6890488" y="1568463"/>
            <a:ext cx="2235699" cy="2421756"/>
            <a:chOff x="5554929" y="815575"/>
            <a:chExt cx="1715660" cy="2217325"/>
          </a:xfrm>
        </p:grpSpPr>
        <p:sp>
          <p:nvSpPr>
            <p:cNvPr id="24" name="Google Shape;133;p16">
              <a:extLst>
                <a:ext uri="{FF2B5EF4-FFF2-40B4-BE49-F238E27FC236}">
                  <a16:creationId xmlns:a16="http://schemas.microsoft.com/office/drawing/2014/main" id="{C572BE6C-4A3F-A83F-BD22-D4B49F6BC379}"/>
                </a:ext>
              </a:extLst>
            </p:cNvPr>
            <p:cNvSpPr/>
            <p:nvPr/>
          </p:nvSpPr>
          <p:spPr>
            <a:xfrm>
              <a:off x="6657075" y="1382375"/>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rgbClr val="00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4;p16">
              <a:extLst>
                <a:ext uri="{FF2B5EF4-FFF2-40B4-BE49-F238E27FC236}">
                  <a16:creationId xmlns:a16="http://schemas.microsoft.com/office/drawing/2014/main" id="{A47D73B9-6299-8E10-6925-A3FE646C9BE5}"/>
                </a:ext>
              </a:extLst>
            </p:cNvPr>
            <p:cNvSpPr/>
            <p:nvPr/>
          </p:nvSpPr>
          <p:spPr>
            <a:xfrm>
              <a:off x="5831075" y="2443825"/>
              <a:ext cx="1439514" cy="589075"/>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rgbClr val="00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Septiembre 20</a:t>
              </a:r>
              <a:endParaRPr sz="1700">
                <a:solidFill>
                  <a:srgbClr val="FFFFFF"/>
                </a:solidFill>
                <a:latin typeface="Fira Sans Extra Condensed"/>
                <a:ea typeface="Fira Sans Extra Condensed"/>
                <a:cs typeface="Fira Sans Extra Condensed"/>
                <a:sym typeface="Fira Sans Extra Condensed"/>
              </a:endParaRPr>
            </a:p>
          </p:txBody>
        </p:sp>
        <p:sp>
          <p:nvSpPr>
            <p:cNvPr id="29" name="Google Shape;138;p16">
              <a:extLst>
                <a:ext uri="{FF2B5EF4-FFF2-40B4-BE49-F238E27FC236}">
                  <a16:creationId xmlns:a16="http://schemas.microsoft.com/office/drawing/2014/main" id="{D86E069E-F63A-F1AB-5370-F26BD11DFCD0}"/>
                </a:ext>
              </a:extLst>
            </p:cNvPr>
            <p:cNvSpPr txBox="1"/>
            <p:nvPr/>
          </p:nvSpPr>
          <p:spPr>
            <a:xfrm>
              <a:off x="5554929" y="815575"/>
              <a:ext cx="1035582" cy="1025272"/>
            </a:xfrm>
            <a:prstGeom prst="rect">
              <a:avLst/>
            </a:prstGeom>
            <a:noFill/>
            <a:ln>
              <a:noFill/>
            </a:ln>
          </p:spPr>
          <p:txBody>
            <a:bodyPr spcFirstLastPara="1" wrap="square" lIns="91425" tIns="91425" rIns="91425" bIns="91425" anchor="ctr" anchorCtr="0">
              <a:noAutofit/>
            </a:bodyPr>
            <a:lstStyle/>
            <a:p>
              <a:r>
                <a:rPr lang="es-CO" sz="1600" b="1" spc="-150">
                  <a:solidFill>
                    <a:srgbClr val="5269AE"/>
                  </a:solidFill>
                  <a:latin typeface="+mj-lt"/>
                  <a:ea typeface="Fira Sans Extra Condensed Medium"/>
                  <a:cs typeface="Fira Sans Extra Condensed Medium"/>
                  <a:sym typeface="Fira Sans Extra Condensed Medium"/>
                </a:rPr>
                <a:t>Res. 0018087</a:t>
              </a:r>
              <a:endParaRPr lang="es-CO" sz="1800">
                <a:solidFill>
                  <a:srgbClr val="434343"/>
                </a:solidFill>
                <a:latin typeface="+mj-lt"/>
                <a:ea typeface="Fira Sans Extra Condensed Medium"/>
                <a:cs typeface="Fira Sans Extra Condensed Medium"/>
                <a:sym typeface="Fira Sans Extra Condensed Medium"/>
              </a:endParaRPr>
            </a:p>
          </p:txBody>
        </p:sp>
      </p:grpSp>
      <p:grpSp>
        <p:nvGrpSpPr>
          <p:cNvPr id="30" name="Google Shape;139;p16">
            <a:extLst>
              <a:ext uri="{FF2B5EF4-FFF2-40B4-BE49-F238E27FC236}">
                <a16:creationId xmlns:a16="http://schemas.microsoft.com/office/drawing/2014/main" id="{6847E5A1-01D9-9717-3077-099B44F30EF4}"/>
              </a:ext>
            </a:extLst>
          </p:cNvPr>
          <p:cNvGrpSpPr/>
          <p:nvPr/>
        </p:nvGrpSpPr>
        <p:grpSpPr>
          <a:xfrm>
            <a:off x="2044657" y="3336344"/>
            <a:ext cx="2171685" cy="1879972"/>
            <a:chOff x="1343665" y="2443825"/>
            <a:chExt cx="2171685" cy="1863763"/>
          </a:xfrm>
        </p:grpSpPr>
        <p:sp>
          <p:nvSpPr>
            <p:cNvPr id="31" name="Google Shape;140;p16">
              <a:extLst>
                <a:ext uri="{FF2B5EF4-FFF2-40B4-BE49-F238E27FC236}">
                  <a16:creationId xmlns:a16="http://schemas.microsoft.com/office/drawing/2014/main" id="{C4E804E2-7E32-364E-4B08-4C5A61A6A724}"/>
                </a:ext>
              </a:extLst>
            </p:cNvPr>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BCE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p16">
              <a:extLst>
                <a:ext uri="{FF2B5EF4-FFF2-40B4-BE49-F238E27FC236}">
                  <a16:creationId xmlns:a16="http://schemas.microsoft.com/office/drawing/2014/main" id="{C958D740-C6A6-9EAC-7137-1CA11DDFD935}"/>
                </a:ext>
              </a:extLst>
            </p:cNvPr>
            <p:cNvSpPr/>
            <p:nvPr/>
          </p:nvSpPr>
          <p:spPr>
            <a:xfrm>
              <a:off x="2275275" y="2443825"/>
              <a:ext cx="1240075" cy="649131"/>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rgbClr val="BCEE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Julio 31</a:t>
              </a:r>
              <a:endParaRPr sz="1700">
                <a:solidFill>
                  <a:srgbClr val="FFFFFF"/>
                </a:solidFill>
                <a:latin typeface="Fira Sans Extra Condensed"/>
                <a:ea typeface="Fira Sans Extra Condensed"/>
                <a:cs typeface="Fira Sans Extra Condensed"/>
                <a:sym typeface="Fira Sans Extra Condensed"/>
              </a:endParaRPr>
            </a:p>
          </p:txBody>
        </p:sp>
        <p:sp>
          <p:nvSpPr>
            <p:cNvPr id="38" name="Google Shape;144;p16">
              <a:extLst>
                <a:ext uri="{FF2B5EF4-FFF2-40B4-BE49-F238E27FC236}">
                  <a16:creationId xmlns:a16="http://schemas.microsoft.com/office/drawing/2014/main" id="{D3ED836C-707D-66E5-5B83-5F801A490A16}"/>
                </a:ext>
              </a:extLst>
            </p:cNvPr>
            <p:cNvSpPr txBox="1"/>
            <p:nvPr/>
          </p:nvSpPr>
          <p:spPr>
            <a:xfrm>
              <a:off x="1412560" y="3772688"/>
              <a:ext cx="1622928" cy="534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MX" sz="1200">
                  <a:solidFill>
                    <a:srgbClr val="434343"/>
                  </a:solidFill>
                  <a:latin typeface="Roboto"/>
                  <a:ea typeface="Roboto"/>
                  <a:cs typeface="Roboto"/>
                  <a:sym typeface="Roboto"/>
                </a:rPr>
                <a:t>Se adoptan medidas en materia de salud </a:t>
              </a:r>
              <a:endParaRPr lang="en-US" sz="1200">
                <a:solidFill>
                  <a:srgbClr val="434343"/>
                </a:solidFill>
                <a:latin typeface="Roboto"/>
                <a:ea typeface="Roboto"/>
                <a:cs typeface="Roboto"/>
                <a:sym typeface="Roboto"/>
              </a:endParaRPr>
            </a:p>
          </p:txBody>
        </p:sp>
        <p:sp>
          <p:nvSpPr>
            <p:cNvPr id="40" name="Google Shape;145;p16">
              <a:extLst>
                <a:ext uri="{FF2B5EF4-FFF2-40B4-BE49-F238E27FC236}">
                  <a16:creationId xmlns:a16="http://schemas.microsoft.com/office/drawing/2014/main" id="{7ED45027-8665-1965-BBC5-328D2D69CF91}"/>
                </a:ext>
              </a:extLst>
            </p:cNvPr>
            <p:cNvSpPr txBox="1"/>
            <p:nvPr/>
          </p:nvSpPr>
          <p:spPr>
            <a:xfrm>
              <a:off x="1343665" y="3518297"/>
              <a:ext cx="1401300" cy="429600"/>
            </a:xfrm>
            <a:prstGeom prst="rect">
              <a:avLst/>
            </a:prstGeom>
            <a:noFill/>
            <a:ln>
              <a:noFill/>
            </a:ln>
          </p:spPr>
          <p:txBody>
            <a:bodyPr spcFirstLastPara="1" wrap="square" lIns="91425" tIns="91425" rIns="91425" bIns="91425" anchor="ctr" anchorCtr="0">
              <a:noAutofit/>
            </a:bodyPr>
            <a:lstStyle/>
            <a:p>
              <a:r>
                <a:rPr lang="es-CO" sz="1600" b="1" spc="-150">
                  <a:solidFill>
                    <a:srgbClr val="5269AE"/>
                  </a:solidFill>
                </a:rPr>
                <a:t>Decreto 1270</a:t>
              </a:r>
            </a:p>
          </p:txBody>
        </p:sp>
      </p:grpSp>
      <p:grpSp>
        <p:nvGrpSpPr>
          <p:cNvPr id="41" name="Google Shape;146;p16">
            <a:extLst>
              <a:ext uri="{FF2B5EF4-FFF2-40B4-BE49-F238E27FC236}">
                <a16:creationId xmlns:a16="http://schemas.microsoft.com/office/drawing/2014/main" id="{B8072231-6A79-B7B0-FF6C-EED46C57119B}"/>
              </a:ext>
            </a:extLst>
          </p:cNvPr>
          <p:cNvGrpSpPr/>
          <p:nvPr/>
        </p:nvGrpSpPr>
        <p:grpSpPr>
          <a:xfrm>
            <a:off x="4754047" y="3351834"/>
            <a:ext cx="2654360" cy="1765694"/>
            <a:chOff x="3813006" y="2443825"/>
            <a:chExt cx="2292122" cy="1669575"/>
          </a:xfrm>
        </p:grpSpPr>
        <p:sp>
          <p:nvSpPr>
            <p:cNvPr id="42" name="Google Shape;147;p16">
              <a:extLst>
                <a:ext uri="{FF2B5EF4-FFF2-40B4-BE49-F238E27FC236}">
                  <a16:creationId xmlns:a16="http://schemas.microsoft.com/office/drawing/2014/main" id="{24C4AE76-052B-E210-61EA-C3C5A5FA86D4}"/>
                </a:ext>
              </a:extLst>
            </p:cNvPr>
            <p:cNvSpPr/>
            <p:nvPr/>
          </p:nvSpPr>
          <p:spPr>
            <a:xfrm>
              <a:off x="5409300"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rgbClr val="63D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8;p16">
              <a:extLst>
                <a:ext uri="{FF2B5EF4-FFF2-40B4-BE49-F238E27FC236}">
                  <a16:creationId xmlns:a16="http://schemas.microsoft.com/office/drawing/2014/main" id="{EF8A7567-EB26-5401-8986-CCA73DD05336}"/>
                </a:ext>
              </a:extLst>
            </p:cNvPr>
            <p:cNvSpPr/>
            <p:nvPr/>
          </p:nvSpPr>
          <p:spPr>
            <a:xfrm>
              <a:off x="4580275" y="2443825"/>
              <a:ext cx="1524853" cy="617689"/>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rgbClr val="63D6B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700">
                  <a:solidFill>
                    <a:srgbClr val="FFFFFF"/>
                  </a:solidFill>
                  <a:latin typeface="Fira Sans Extra Condensed"/>
                  <a:ea typeface="Fira Sans Extra Condensed"/>
                  <a:cs typeface="Fira Sans Extra Condensed"/>
                  <a:sym typeface="Fira Sans Extra Condensed"/>
                </a:rPr>
                <a:t>  Septiembre 04</a:t>
              </a:r>
              <a:endParaRPr sz="1700">
                <a:solidFill>
                  <a:srgbClr val="FFFFFF"/>
                </a:solidFill>
                <a:latin typeface="Fira Sans Extra Condensed"/>
                <a:ea typeface="Fira Sans Extra Condensed"/>
                <a:cs typeface="Fira Sans Extra Condensed"/>
                <a:sym typeface="Fira Sans Extra Condensed"/>
              </a:endParaRPr>
            </a:p>
          </p:txBody>
        </p:sp>
        <p:sp>
          <p:nvSpPr>
            <p:cNvPr id="49" name="Google Shape;154;p16">
              <a:extLst>
                <a:ext uri="{FF2B5EF4-FFF2-40B4-BE49-F238E27FC236}">
                  <a16:creationId xmlns:a16="http://schemas.microsoft.com/office/drawing/2014/main" id="{6093CC52-A24B-939B-1743-8D3AFA0B9DA4}"/>
                </a:ext>
              </a:extLst>
            </p:cNvPr>
            <p:cNvSpPr txBox="1"/>
            <p:nvPr/>
          </p:nvSpPr>
          <p:spPr>
            <a:xfrm>
              <a:off x="3891594" y="3486696"/>
              <a:ext cx="1552837" cy="53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MX" sz="1200">
                  <a:solidFill>
                    <a:srgbClr val="434343"/>
                  </a:solidFill>
                  <a:latin typeface="Roboto"/>
                  <a:ea typeface="Roboto"/>
                  <a:cs typeface="Roboto"/>
                  <a:sym typeface="Roboto"/>
                </a:rPr>
                <a:t>Se establece el procedimiento y pago de los equipos de salud territoriales</a:t>
              </a:r>
              <a:endParaRPr sz="1200">
                <a:solidFill>
                  <a:srgbClr val="434343"/>
                </a:solidFill>
                <a:latin typeface="Roboto"/>
                <a:ea typeface="Roboto"/>
                <a:cs typeface="Roboto"/>
                <a:sym typeface="Roboto"/>
              </a:endParaRPr>
            </a:p>
          </p:txBody>
        </p:sp>
        <p:sp>
          <p:nvSpPr>
            <p:cNvPr id="50" name="Google Shape;155;p16">
              <a:extLst>
                <a:ext uri="{FF2B5EF4-FFF2-40B4-BE49-F238E27FC236}">
                  <a16:creationId xmlns:a16="http://schemas.microsoft.com/office/drawing/2014/main" id="{31BF989A-D7DC-C329-9141-1A1ACE0A660E}"/>
                </a:ext>
              </a:extLst>
            </p:cNvPr>
            <p:cNvSpPr txBox="1"/>
            <p:nvPr/>
          </p:nvSpPr>
          <p:spPr>
            <a:xfrm>
              <a:off x="3813006" y="3227079"/>
              <a:ext cx="1401300" cy="429600"/>
            </a:xfrm>
            <a:prstGeom prst="rect">
              <a:avLst/>
            </a:prstGeom>
            <a:noFill/>
            <a:ln>
              <a:noFill/>
            </a:ln>
          </p:spPr>
          <p:txBody>
            <a:bodyPr spcFirstLastPara="1" wrap="square" lIns="91425" tIns="91425" rIns="91425" bIns="91425" anchor="ctr" anchorCtr="0">
              <a:noAutofit/>
            </a:bodyPr>
            <a:lstStyle/>
            <a:p>
              <a:r>
                <a:rPr lang="es-CO" sz="1800" b="1" spc="-150">
                  <a:solidFill>
                    <a:srgbClr val="5269AE"/>
                  </a:solidFill>
                </a:rPr>
                <a:t>Res. 1374</a:t>
              </a:r>
              <a:endParaRPr lang="es-CO" sz="2000">
                <a:solidFill>
                  <a:srgbClr val="434343"/>
                </a:solidFill>
                <a:latin typeface="Fira Sans Extra Condensed Medium"/>
                <a:ea typeface="Fira Sans Extra Condensed Medium"/>
                <a:cs typeface="Fira Sans Extra Condensed Medium"/>
                <a:sym typeface="Fira Sans Extra Condensed Medium"/>
              </a:endParaRPr>
            </a:p>
          </p:txBody>
        </p:sp>
      </p:grpSp>
      <p:sp>
        <p:nvSpPr>
          <p:cNvPr id="62" name="CuadroTexto 61">
            <a:extLst>
              <a:ext uri="{FF2B5EF4-FFF2-40B4-BE49-F238E27FC236}">
                <a16:creationId xmlns:a16="http://schemas.microsoft.com/office/drawing/2014/main" id="{3D202BEF-C20E-9EE6-172E-8E49349FE7B7}"/>
              </a:ext>
            </a:extLst>
          </p:cNvPr>
          <p:cNvSpPr txBox="1"/>
          <p:nvPr/>
        </p:nvSpPr>
        <p:spPr>
          <a:xfrm>
            <a:off x="6995551" y="2176896"/>
            <a:ext cx="1334122" cy="1015663"/>
          </a:xfrm>
          <a:prstGeom prst="rect">
            <a:avLst/>
          </a:prstGeom>
          <a:noFill/>
        </p:spPr>
        <p:txBody>
          <a:bodyPr wrap="square" rtlCol="0">
            <a:spAutoFit/>
          </a:bodyPr>
          <a:lstStyle/>
          <a:p>
            <a:pPr marL="0" lvl="0" indent="0" rtl="0">
              <a:spcBef>
                <a:spcPts val="0"/>
              </a:spcBef>
              <a:spcAft>
                <a:spcPts val="0"/>
              </a:spcAft>
              <a:buNone/>
            </a:pPr>
            <a:r>
              <a:rPr lang="es-MX" sz="1200">
                <a:solidFill>
                  <a:srgbClr val="434343"/>
                </a:solidFill>
                <a:latin typeface="Roboto"/>
                <a:ea typeface="Roboto"/>
                <a:cs typeface="Roboto"/>
                <a:sym typeface="Roboto"/>
              </a:rPr>
              <a:t>Especificaciones técnicas y operativas de la ADRES para el giro</a:t>
            </a:r>
          </a:p>
        </p:txBody>
      </p:sp>
      <p:grpSp>
        <p:nvGrpSpPr>
          <p:cNvPr id="67" name="Google Shape;139;p16">
            <a:extLst>
              <a:ext uri="{FF2B5EF4-FFF2-40B4-BE49-F238E27FC236}">
                <a16:creationId xmlns:a16="http://schemas.microsoft.com/office/drawing/2014/main" id="{DFC28E9B-235A-011C-797F-1CC0109B468B}"/>
              </a:ext>
            </a:extLst>
          </p:cNvPr>
          <p:cNvGrpSpPr/>
          <p:nvPr/>
        </p:nvGrpSpPr>
        <p:grpSpPr>
          <a:xfrm>
            <a:off x="8301278" y="3346833"/>
            <a:ext cx="2430991" cy="1879972"/>
            <a:chOff x="1781619" y="2443825"/>
            <a:chExt cx="1733731" cy="1863763"/>
          </a:xfrm>
        </p:grpSpPr>
        <p:sp>
          <p:nvSpPr>
            <p:cNvPr id="68" name="Google Shape;140;p16">
              <a:extLst>
                <a:ext uri="{FF2B5EF4-FFF2-40B4-BE49-F238E27FC236}">
                  <a16:creationId xmlns:a16="http://schemas.microsoft.com/office/drawing/2014/main" id="{D7C21C50-32CD-3641-7042-D6A1289A2E74}"/>
                </a:ext>
              </a:extLst>
            </p:cNvPr>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BCE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1;p16">
              <a:extLst>
                <a:ext uri="{FF2B5EF4-FFF2-40B4-BE49-F238E27FC236}">
                  <a16:creationId xmlns:a16="http://schemas.microsoft.com/office/drawing/2014/main" id="{7F326F6A-D651-31DD-EB2D-7567ACE6A5D0}"/>
                </a:ext>
              </a:extLst>
            </p:cNvPr>
            <p:cNvSpPr/>
            <p:nvPr/>
          </p:nvSpPr>
          <p:spPr>
            <a:xfrm>
              <a:off x="2275275" y="2443825"/>
              <a:ext cx="1240075" cy="649131"/>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rgbClr val="BCEE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FFFFFF"/>
                  </a:solidFill>
                  <a:latin typeface="Fira Sans Extra Condensed"/>
                  <a:ea typeface="Fira Sans Extra Condensed"/>
                  <a:cs typeface="Fira Sans Extra Condensed"/>
                  <a:sym typeface="Fira Sans Extra Condensed"/>
                </a:rPr>
                <a:t> Octubre 02</a:t>
              </a:r>
              <a:endParaRPr sz="1700" dirty="0">
                <a:solidFill>
                  <a:srgbClr val="FFFFFF"/>
                </a:solidFill>
                <a:latin typeface="Fira Sans Extra Condensed"/>
                <a:ea typeface="Fira Sans Extra Condensed"/>
                <a:cs typeface="Fira Sans Extra Condensed"/>
                <a:sym typeface="Fira Sans Extra Condensed"/>
              </a:endParaRPr>
            </a:p>
          </p:txBody>
        </p:sp>
        <p:sp>
          <p:nvSpPr>
            <p:cNvPr id="70" name="Google Shape;144;p16">
              <a:extLst>
                <a:ext uri="{FF2B5EF4-FFF2-40B4-BE49-F238E27FC236}">
                  <a16:creationId xmlns:a16="http://schemas.microsoft.com/office/drawing/2014/main" id="{633280F9-C293-8F25-04DA-47DC5643E86B}"/>
                </a:ext>
              </a:extLst>
            </p:cNvPr>
            <p:cNvSpPr txBox="1"/>
            <p:nvPr/>
          </p:nvSpPr>
          <p:spPr>
            <a:xfrm>
              <a:off x="1891622" y="3772688"/>
              <a:ext cx="1059872" cy="534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MX" sz="1200">
                  <a:solidFill>
                    <a:srgbClr val="434343"/>
                  </a:solidFill>
                  <a:latin typeface="Roboto"/>
                  <a:ea typeface="Roboto"/>
                  <a:cs typeface="Roboto"/>
                  <a:sym typeface="Roboto"/>
                </a:rPr>
                <a:t>Porcentaje UPC para financiación de Equipos mes de Octubre.</a:t>
              </a:r>
              <a:endParaRPr lang="en-US" sz="1200">
                <a:solidFill>
                  <a:srgbClr val="434343"/>
                </a:solidFill>
                <a:latin typeface="Roboto"/>
                <a:ea typeface="Roboto"/>
                <a:cs typeface="Roboto"/>
                <a:sym typeface="Roboto"/>
              </a:endParaRPr>
            </a:p>
          </p:txBody>
        </p:sp>
        <p:sp>
          <p:nvSpPr>
            <p:cNvPr id="71" name="Google Shape;145;p16">
              <a:extLst>
                <a:ext uri="{FF2B5EF4-FFF2-40B4-BE49-F238E27FC236}">
                  <a16:creationId xmlns:a16="http://schemas.microsoft.com/office/drawing/2014/main" id="{88B24C18-1BDB-BBD9-98CB-F719CA05841F}"/>
                </a:ext>
              </a:extLst>
            </p:cNvPr>
            <p:cNvSpPr txBox="1"/>
            <p:nvPr/>
          </p:nvSpPr>
          <p:spPr>
            <a:xfrm>
              <a:off x="1781619" y="3422253"/>
              <a:ext cx="1211879" cy="429600"/>
            </a:xfrm>
            <a:prstGeom prst="rect">
              <a:avLst/>
            </a:prstGeom>
            <a:noFill/>
            <a:ln>
              <a:noFill/>
            </a:ln>
          </p:spPr>
          <p:txBody>
            <a:bodyPr spcFirstLastPara="1" wrap="square" lIns="91425" tIns="91425" rIns="91425" bIns="91425" anchor="ctr" anchorCtr="0">
              <a:noAutofit/>
            </a:bodyPr>
            <a:lstStyle/>
            <a:p>
              <a:r>
                <a:rPr lang="es-CO" sz="1600" b="1" spc="-150" dirty="0">
                  <a:solidFill>
                    <a:srgbClr val="5269AE"/>
                  </a:solidFill>
                </a:rPr>
                <a:t>Circular conjunta externa</a:t>
              </a:r>
            </a:p>
          </p:txBody>
        </p:sp>
      </p:grpSp>
    </p:spTree>
    <p:extLst>
      <p:ext uri="{BB962C8B-B14F-4D97-AF65-F5344CB8AC3E}">
        <p14:creationId xmlns:p14="http://schemas.microsoft.com/office/powerpoint/2010/main" val="136595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87AC7A26-834A-2D46-B5C1-BB9AE84A2200}"/>
              </a:ext>
            </a:extLst>
          </p:cNvPr>
          <p:cNvSpPr txBox="1"/>
          <p:nvPr/>
        </p:nvSpPr>
        <p:spPr>
          <a:xfrm>
            <a:off x="510960" y="843260"/>
            <a:ext cx="5545108" cy="769441"/>
          </a:xfrm>
          <a:prstGeom prst="rect">
            <a:avLst/>
          </a:prstGeom>
          <a:noFill/>
        </p:spPr>
        <p:txBody>
          <a:bodyPr wrap="none" rtlCol="0">
            <a:spAutoFit/>
          </a:bodyPr>
          <a:lstStyle/>
          <a:p>
            <a:r>
              <a:rPr lang="es-CO" sz="4400" b="1" spc="-150">
                <a:solidFill>
                  <a:srgbClr val="5269AE"/>
                </a:solidFill>
              </a:rPr>
              <a:t>Decreto 1085 de 2023</a:t>
            </a:r>
            <a:endParaRPr lang="en-CO" sz="44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2" name="Picture 1">
            <a:extLst>
              <a:ext uri="{FF2B5EF4-FFF2-40B4-BE49-F238E27FC236}">
                <a16:creationId xmlns:a16="http://schemas.microsoft.com/office/drawing/2014/main" id="{5C8F5D3F-A5F3-8A1A-73B1-E6365F4518D7}"/>
              </a:ext>
            </a:extLst>
          </p:cNvPr>
          <p:cNvPicPr>
            <a:picLocks noChangeAspect="1"/>
          </p:cNvPicPr>
          <p:nvPr/>
        </p:nvPicPr>
        <p:blipFill>
          <a:blip r:embed="rId3"/>
          <a:stretch>
            <a:fillRect/>
          </a:stretch>
        </p:blipFill>
        <p:spPr>
          <a:xfrm>
            <a:off x="9881040" y="486022"/>
            <a:ext cx="1800000" cy="477000"/>
          </a:xfrm>
          <a:prstGeom prst="rect">
            <a:avLst/>
          </a:prstGeom>
        </p:spPr>
      </p:pic>
      <p:graphicFrame>
        <p:nvGraphicFramePr>
          <p:cNvPr id="4" name="Tabla 6">
            <a:extLst>
              <a:ext uri="{FF2B5EF4-FFF2-40B4-BE49-F238E27FC236}">
                <a16:creationId xmlns:a16="http://schemas.microsoft.com/office/drawing/2014/main" id="{9F39FCFC-B1FA-AB96-F94D-464DF545AD69}"/>
              </a:ext>
            </a:extLst>
          </p:cNvPr>
          <p:cNvGraphicFramePr>
            <a:graphicFrameLocks noGrp="1"/>
          </p:cNvGraphicFramePr>
          <p:nvPr>
            <p:extLst>
              <p:ext uri="{D42A27DB-BD31-4B8C-83A1-F6EECF244321}">
                <p14:modId xmlns:p14="http://schemas.microsoft.com/office/powerpoint/2010/main" val="3407200167"/>
              </p:ext>
            </p:extLst>
          </p:nvPr>
        </p:nvGraphicFramePr>
        <p:xfrm>
          <a:off x="580235" y="2783340"/>
          <a:ext cx="5072269" cy="2523484"/>
        </p:xfrm>
        <a:graphic>
          <a:graphicData uri="http://schemas.openxmlformats.org/drawingml/2006/table">
            <a:tbl>
              <a:tblPr firstRow="1" bandRow="1">
                <a:tableStyleId>{2D5ABB26-0587-4C30-8999-92F81FD0307C}</a:tableStyleId>
              </a:tblPr>
              <a:tblGrid>
                <a:gridCol w="1463225">
                  <a:extLst>
                    <a:ext uri="{9D8B030D-6E8A-4147-A177-3AD203B41FA5}">
                      <a16:colId xmlns:a16="http://schemas.microsoft.com/office/drawing/2014/main" val="812229897"/>
                    </a:ext>
                  </a:extLst>
                </a:gridCol>
                <a:gridCol w="789644">
                  <a:extLst>
                    <a:ext uri="{9D8B030D-6E8A-4147-A177-3AD203B41FA5}">
                      <a16:colId xmlns:a16="http://schemas.microsoft.com/office/drawing/2014/main" val="3722130733"/>
                    </a:ext>
                  </a:extLst>
                </a:gridCol>
                <a:gridCol w="1017105">
                  <a:extLst>
                    <a:ext uri="{9D8B030D-6E8A-4147-A177-3AD203B41FA5}">
                      <a16:colId xmlns:a16="http://schemas.microsoft.com/office/drawing/2014/main" val="4212360808"/>
                    </a:ext>
                  </a:extLst>
                </a:gridCol>
                <a:gridCol w="1802295">
                  <a:extLst>
                    <a:ext uri="{9D8B030D-6E8A-4147-A177-3AD203B41FA5}">
                      <a16:colId xmlns:a16="http://schemas.microsoft.com/office/drawing/2014/main" val="1850138358"/>
                    </a:ext>
                  </a:extLst>
                </a:gridCol>
              </a:tblGrid>
              <a:tr h="302258">
                <a:tc>
                  <a:txBody>
                    <a:bodyPr/>
                    <a:lstStyle/>
                    <a:p>
                      <a:r>
                        <a:rPr lang="es-CO" sz="1400" b="1"/>
                        <a:t>Indicador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EE0"/>
                    </a:solidFill>
                  </a:tcPr>
                </a:tc>
                <a:tc>
                  <a:txBody>
                    <a:bodyPr/>
                    <a:lstStyle/>
                    <a:p>
                      <a:r>
                        <a:rPr lang="es-CO" sz="1400" b="1"/>
                        <a:t>OCDE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EE0"/>
                    </a:solidFill>
                  </a:tcPr>
                </a:tc>
                <a:tc>
                  <a:txBody>
                    <a:bodyPr/>
                    <a:lstStyle/>
                    <a:p>
                      <a:pPr algn="ctr"/>
                      <a:r>
                        <a:rPr lang="es-CO" sz="1400" b="1"/>
                        <a:t>Colombia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EE0"/>
                    </a:solidFill>
                  </a:tcPr>
                </a:tc>
                <a:tc>
                  <a:txBody>
                    <a:bodyPr/>
                    <a:lstStyle/>
                    <a:p>
                      <a:pPr algn="ctr"/>
                      <a:r>
                        <a:rPr lang="es-CO" sz="1400" b="1"/>
                        <a:t>La Guajira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EE0"/>
                    </a:solidFill>
                  </a:tcPr>
                </a:tc>
                <a:extLst>
                  <a:ext uri="{0D108BD9-81ED-4DB2-BD59-A6C34878D82A}">
                    <a16:rowId xmlns:a16="http://schemas.microsoft.com/office/drawing/2014/main" val="1785048985"/>
                  </a:ext>
                </a:extLst>
              </a:tr>
              <a:tr h="699670">
                <a:tc>
                  <a:txBody>
                    <a:bodyPr/>
                    <a:lstStyle/>
                    <a:p>
                      <a:r>
                        <a:rPr lang="es-CO" sz="1400"/>
                        <a:t>Profesionales médicos por 1000 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400"/>
                        <a:t>3,6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400"/>
                        <a:t>2.5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400"/>
                        <a:t>1,26 </a:t>
                      </a:r>
                    </a:p>
                    <a:p>
                      <a:pPr algn="r"/>
                      <a:r>
                        <a:rPr lang="es-CO" sz="1400"/>
                        <a:t>(</a:t>
                      </a:r>
                      <a:r>
                        <a:rPr lang="es-CO" sz="1200"/>
                        <a:t>1,264 profesionales</a:t>
                      </a:r>
                      <a:r>
                        <a:rPr lang="es-CO" sz="140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406113"/>
                  </a:ext>
                </a:extLst>
              </a:tr>
              <a:tr h="699670">
                <a:tc>
                  <a:txBody>
                    <a:bodyPr/>
                    <a:lstStyle/>
                    <a:p>
                      <a:r>
                        <a:rPr lang="es-CO" sz="1400"/>
                        <a:t>Profesionales de enfermería por 1000h.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400"/>
                        <a:t>8.8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400"/>
                        <a:t>1.6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400"/>
                        <a:t>0.86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619690"/>
                  </a:ext>
                </a:extLst>
              </a:tr>
              <a:tr h="755644">
                <a:tc>
                  <a:txBody>
                    <a:bodyPr/>
                    <a:lstStyle/>
                    <a:p>
                      <a:r>
                        <a:rPr lang="es-CO" sz="1400"/>
                        <a:t>Auxiliares de enfermería por cada 1000 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s-CO" sz="140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400"/>
                        <a:t>6,5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s-CO" sz="1400"/>
                        <a:t>4,4 </a:t>
                      </a:r>
                    </a:p>
                    <a:p>
                      <a:pPr algn="r"/>
                      <a:r>
                        <a:rPr lang="es-CO" sz="1400"/>
                        <a:t>(</a:t>
                      </a:r>
                      <a:r>
                        <a:rPr lang="es-CO" sz="1200"/>
                        <a:t>4,449 auxiliares</a:t>
                      </a:r>
                      <a:r>
                        <a:rPr lang="es-CO" sz="140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6934346"/>
                  </a:ext>
                </a:extLst>
              </a:tr>
            </a:tbl>
          </a:graphicData>
        </a:graphic>
      </p:graphicFrame>
      <p:sp>
        <p:nvSpPr>
          <p:cNvPr id="5" name="CuadroTexto 4">
            <a:extLst>
              <a:ext uri="{FF2B5EF4-FFF2-40B4-BE49-F238E27FC236}">
                <a16:creationId xmlns:a16="http://schemas.microsoft.com/office/drawing/2014/main" id="{4D75C8E6-EAA3-5FFA-99FA-F572160504FB}"/>
              </a:ext>
            </a:extLst>
          </p:cNvPr>
          <p:cNvSpPr txBox="1"/>
          <p:nvPr/>
        </p:nvSpPr>
        <p:spPr>
          <a:xfrm>
            <a:off x="510960" y="1523264"/>
            <a:ext cx="10528452" cy="923330"/>
          </a:xfrm>
          <a:prstGeom prst="rect">
            <a:avLst/>
          </a:prstGeom>
          <a:noFill/>
        </p:spPr>
        <p:txBody>
          <a:bodyPr wrap="square" rtlCol="0">
            <a:spAutoFit/>
          </a:bodyPr>
          <a:lstStyle/>
          <a:p>
            <a:r>
              <a:rPr lang="es-MX"/>
              <a:t>«Por el cual se declara el Estado de Emergencia Económica, Social y Ecológica en el departamento de La Guajira»</a:t>
            </a:r>
          </a:p>
          <a:p>
            <a:endParaRPr lang="es-CO"/>
          </a:p>
        </p:txBody>
      </p:sp>
      <p:sp>
        <p:nvSpPr>
          <p:cNvPr id="6" name="CuadroTexto 5">
            <a:extLst>
              <a:ext uri="{FF2B5EF4-FFF2-40B4-BE49-F238E27FC236}">
                <a16:creationId xmlns:a16="http://schemas.microsoft.com/office/drawing/2014/main" id="{0FE2EB5A-75E5-5216-3E59-DD70B44A7012}"/>
              </a:ext>
            </a:extLst>
          </p:cNvPr>
          <p:cNvSpPr txBox="1"/>
          <p:nvPr/>
        </p:nvSpPr>
        <p:spPr>
          <a:xfrm>
            <a:off x="566380" y="2359751"/>
            <a:ext cx="2646878" cy="369332"/>
          </a:xfrm>
          <a:prstGeom prst="rect">
            <a:avLst/>
          </a:prstGeom>
          <a:noFill/>
        </p:spPr>
        <p:txBody>
          <a:bodyPr wrap="none" rtlCol="0">
            <a:spAutoFit/>
          </a:bodyPr>
          <a:lstStyle/>
          <a:p>
            <a:r>
              <a:rPr lang="es-CO" b="1"/>
              <a:t>Presupuestos fácticos</a:t>
            </a:r>
          </a:p>
        </p:txBody>
      </p:sp>
      <p:sp>
        <p:nvSpPr>
          <p:cNvPr id="8" name="Flecha: a la derecha 7">
            <a:extLst>
              <a:ext uri="{FF2B5EF4-FFF2-40B4-BE49-F238E27FC236}">
                <a16:creationId xmlns:a16="http://schemas.microsoft.com/office/drawing/2014/main" id="{172094BB-2A23-0734-653B-2D58722C8997}"/>
              </a:ext>
            </a:extLst>
          </p:cNvPr>
          <p:cNvSpPr/>
          <p:nvPr/>
        </p:nvSpPr>
        <p:spPr>
          <a:xfrm>
            <a:off x="5951869" y="3752112"/>
            <a:ext cx="337481" cy="608033"/>
          </a:xfrm>
          <a:prstGeom prst="rightArrow">
            <a:avLst/>
          </a:prstGeom>
          <a:solidFill>
            <a:srgbClr val="BCEE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F048FADD-0B02-2158-362A-B578898A4F04}"/>
              </a:ext>
            </a:extLst>
          </p:cNvPr>
          <p:cNvSpPr txBox="1"/>
          <p:nvPr/>
        </p:nvSpPr>
        <p:spPr>
          <a:xfrm>
            <a:off x="566380" y="5476527"/>
            <a:ext cx="6939986" cy="1354217"/>
          </a:xfrm>
          <a:prstGeom prst="rect">
            <a:avLst/>
          </a:prstGeom>
          <a:noFill/>
        </p:spPr>
        <p:txBody>
          <a:bodyPr wrap="square" rtlCol="0">
            <a:spAutoFit/>
          </a:bodyPr>
          <a:lstStyle/>
          <a:p>
            <a:r>
              <a:rPr lang="es-MX" sz="1600"/>
              <a:t>«Mortalidad infantil en La Guajira es:</a:t>
            </a:r>
          </a:p>
          <a:p>
            <a:r>
              <a:rPr lang="es-MX" sz="1600"/>
              <a:t>8 veces mayor para desnutrición, </a:t>
            </a:r>
          </a:p>
          <a:p>
            <a:r>
              <a:rPr lang="es-MX" sz="1600"/>
              <a:t>3 veces más alta para Infección Respiratoria Aguada y </a:t>
            </a:r>
          </a:p>
          <a:p>
            <a:r>
              <a:rPr lang="es-MX" sz="1600"/>
              <a:t>6 veces más alta para Enfermedad Diarreica Aguda»</a:t>
            </a:r>
          </a:p>
          <a:p>
            <a:endParaRPr lang="es-CO"/>
          </a:p>
        </p:txBody>
      </p:sp>
      <p:sp>
        <p:nvSpPr>
          <p:cNvPr id="10" name="CuadroTexto 9">
            <a:extLst>
              <a:ext uri="{FF2B5EF4-FFF2-40B4-BE49-F238E27FC236}">
                <a16:creationId xmlns:a16="http://schemas.microsoft.com/office/drawing/2014/main" id="{A8CD9396-F8C0-6D45-6B23-3F035BAA2238}"/>
              </a:ext>
            </a:extLst>
          </p:cNvPr>
          <p:cNvSpPr txBox="1"/>
          <p:nvPr/>
        </p:nvSpPr>
        <p:spPr>
          <a:xfrm>
            <a:off x="7768936" y="2354261"/>
            <a:ext cx="1697901" cy="369332"/>
          </a:xfrm>
          <a:prstGeom prst="rect">
            <a:avLst/>
          </a:prstGeom>
          <a:noFill/>
        </p:spPr>
        <p:txBody>
          <a:bodyPr wrap="none" rtlCol="0">
            <a:spAutoFit/>
          </a:bodyPr>
          <a:lstStyle/>
          <a:p>
            <a:r>
              <a:rPr lang="es-CO" b="1"/>
              <a:t>Conclusiones</a:t>
            </a:r>
          </a:p>
        </p:txBody>
      </p:sp>
      <p:sp>
        <p:nvSpPr>
          <p:cNvPr id="12" name="CuadroTexto 11">
            <a:extLst>
              <a:ext uri="{FF2B5EF4-FFF2-40B4-BE49-F238E27FC236}">
                <a16:creationId xmlns:a16="http://schemas.microsoft.com/office/drawing/2014/main" id="{6F77D7F8-E8D8-A463-4928-D6DED02A925D}"/>
              </a:ext>
            </a:extLst>
          </p:cNvPr>
          <p:cNvSpPr txBox="1"/>
          <p:nvPr/>
        </p:nvSpPr>
        <p:spPr>
          <a:xfrm>
            <a:off x="6556063" y="2806531"/>
            <a:ext cx="4854060" cy="2862322"/>
          </a:xfrm>
          <a:prstGeom prst="rect">
            <a:avLst/>
          </a:prstGeom>
          <a:noFill/>
        </p:spPr>
        <p:txBody>
          <a:bodyPr wrap="square">
            <a:spAutoFit/>
          </a:bodyPr>
          <a:lstStyle/>
          <a:p>
            <a:pPr algn="just"/>
            <a:r>
              <a:rPr lang="es-CO"/>
              <a:t>«Que se debe establecer un mecanismo administrativo y financiero en el que se dispongan los </a:t>
            </a:r>
            <a:r>
              <a:rPr lang="es-CO" i="1"/>
              <a:t>recursos excepcionales </a:t>
            </a:r>
            <a:r>
              <a:rPr lang="es-CO"/>
              <a:t>necesarios para atender, mitigar y superar las causas que dieron origen a la declaratoria de emergencia económica, social y ecológica en el departamento de La Guajira y </a:t>
            </a:r>
            <a:r>
              <a:rPr lang="es-CO" i="1"/>
              <a:t>la intervención directa</a:t>
            </a:r>
            <a:r>
              <a:rPr lang="es-CO"/>
              <a:t> que garantice la adquisición y/o suministro de bienes, servicios e infraestructura en salud»</a:t>
            </a:r>
          </a:p>
        </p:txBody>
      </p:sp>
    </p:spTree>
    <p:extLst>
      <p:ext uri="{BB962C8B-B14F-4D97-AF65-F5344CB8AC3E}">
        <p14:creationId xmlns:p14="http://schemas.microsoft.com/office/powerpoint/2010/main" val="418842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87AC7A26-834A-2D46-B5C1-BB9AE84A2200}"/>
              </a:ext>
            </a:extLst>
          </p:cNvPr>
          <p:cNvSpPr txBox="1"/>
          <p:nvPr/>
        </p:nvSpPr>
        <p:spPr>
          <a:xfrm>
            <a:off x="510960" y="843260"/>
            <a:ext cx="5545108" cy="769441"/>
          </a:xfrm>
          <a:prstGeom prst="rect">
            <a:avLst/>
          </a:prstGeom>
          <a:noFill/>
        </p:spPr>
        <p:txBody>
          <a:bodyPr wrap="none" rtlCol="0">
            <a:spAutoFit/>
          </a:bodyPr>
          <a:lstStyle/>
          <a:p>
            <a:r>
              <a:rPr lang="es-CO" sz="4400" b="1" spc="-150">
                <a:solidFill>
                  <a:srgbClr val="5269AE"/>
                </a:solidFill>
              </a:rPr>
              <a:t>Decreto 1270 de 2023</a:t>
            </a:r>
            <a:endParaRPr lang="en-CO" sz="44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2" name="Picture 1">
            <a:extLst>
              <a:ext uri="{FF2B5EF4-FFF2-40B4-BE49-F238E27FC236}">
                <a16:creationId xmlns:a16="http://schemas.microsoft.com/office/drawing/2014/main" id="{5C8F5D3F-A5F3-8A1A-73B1-E6365F4518D7}"/>
              </a:ext>
            </a:extLst>
          </p:cNvPr>
          <p:cNvPicPr>
            <a:picLocks noChangeAspect="1"/>
          </p:cNvPicPr>
          <p:nvPr/>
        </p:nvPicPr>
        <p:blipFill>
          <a:blip r:embed="rId3"/>
          <a:stretch>
            <a:fillRect/>
          </a:stretch>
        </p:blipFill>
        <p:spPr>
          <a:xfrm>
            <a:off x="9881040" y="486022"/>
            <a:ext cx="1800000" cy="477000"/>
          </a:xfrm>
          <a:prstGeom prst="rect">
            <a:avLst/>
          </a:prstGeom>
        </p:spPr>
      </p:pic>
      <p:sp>
        <p:nvSpPr>
          <p:cNvPr id="5" name="CuadroTexto 4">
            <a:extLst>
              <a:ext uri="{FF2B5EF4-FFF2-40B4-BE49-F238E27FC236}">
                <a16:creationId xmlns:a16="http://schemas.microsoft.com/office/drawing/2014/main" id="{4D75C8E6-EAA3-5FFA-99FA-F572160504FB}"/>
              </a:ext>
            </a:extLst>
          </p:cNvPr>
          <p:cNvSpPr txBox="1"/>
          <p:nvPr/>
        </p:nvSpPr>
        <p:spPr>
          <a:xfrm>
            <a:off x="510960" y="1523264"/>
            <a:ext cx="10528452" cy="646331"/>
          </a:xfrm>
          <a:prstGeom prst="rect">
            <a:avLst/>
          </a:prstGeom>
          <a:noFill/>
        </p:spPr>
        <p:txBody>
          <a:bodyPr wrap="square" rtlCol="0">
            <a:spAutoFit/>
          </a:bodyPr>
          <a:lstStyle/>
          <a:p>
            <a:r>
              <a:rPr lang="es-MX"/>
              <a:t>«Por el cual se adoptan medidas en materia de salud en el marco del Estado de Emergencia Económica, Social y Ecológica declarado en el departamento de La Guajira»</a:t>
            </a:r>
            <a:endParaRPr lang="es-CO"/>
          </a:p>
        </p:txBody>
      </p:sp>
      <p:sp>
        <p:nvSpPr>
          <p:cNvPr id="3" name="CuadroTexto 2">
            <a:extLst>
              <a:ext uri="{FF2B5EF4-FFF2-40B4-BE49-F238E27FC236}">
                <a16:creationId xmlns:a16="http://schemas.microsoft.com/office/drawing/2014/main" id="{3BC0F4E5-A6D5-A447-4979-247D97FE915C}"/>
              </a:ext>
            </a:extLst>
          </p:cNvPr>
          <p:cNvSpPr txBox="1"/>
          <p:nvPr/>
        </p:nvSpPr>
        <p:spPr>
          <a:xfrm>
            <a:off x="2579480" y="2475310"/>
            <a:ext cx="6391411" cy="3539430"/>
          </a:xfrm>
          <a:prstGeom prst="rect">
            <a:avLst/>
          </a:prstGeom>
          <a:noFill/>
        </p:spPr>
        <p:txBody>
          <a:bodyPr wrap="square">
            <a:spAutoFit/>
          </a:bodyPr>
          <a:lstStyle/>
          <a:p>
            <a:pPr algn="just"/>
            <a:r>
              <a:rPr lang="es-MX" sz="1600" b="1"/>
              <a:t>Art. 11. Financiación de la Atención Primaria en Salud. </a:t>
            </a:r>
          </a:p>
          <a:p>
            <a:pPr algn="just"/>
            <a:endParaRPr lang="es-MX" sz="1600" b="1"/>
          </a:p>
          <a:p>
            <a:pPr algn="just"/>
            <a:r>
              <a:rPr lang="es-MX" sz="1600"/>
              <a:t>El MSPS, en coordinación con la ADRES, definirá </a:t>
            </a:r>
            <a:r>
              <a:rPr lang="es-MX" sz="1600" i="1"/>
              <a:t>el valor del financiamiento </a:t>
            </a:r>
            <a:r>
              <a:rPr lang="es-MX" sz="1600"/>
              <a:t>de los servicios de la estrategia de APS (incluyendo la operación de los Equipos de Salud Territoriales). </a:t>
            </a:r>
          </a:p>
          <a:p>
            <a:pPr algn="just"/>
            <a:endParaRPr lang="es-MX" sz="1600"/>
          </a:p>
          <a:p>
            <a:pPr algn="just"/>
            <a:r>
              <a:rPr lang="es-MX" sz="1600" i="1"/>
              <a:t>La financiación de la APS se hará como una proporción de la UPC</a:t>
            </a:r>
            <a:r>
              <a:rPr lang="es-MX" sz="1600"/>
              <a:t>, y se realizará el reconocimiento y pago de manera directa con esta proporción, a través de un presupuesto per cápita.</a:t>
            </a:r>
          </a:p>
          <a:p>
            <a:pPr algn="just"/>
            <a:endParaRPr lang="es-MX" sz="1600"/>
          </a:p>
          <a:p>
            <a:pPr algn="just"/>
            <a:r>
              <a:rPr lang="es-MX" sz="1600"/>
              <a:t>El MSPS </a:t>
            </a:r>
            <a:r>
              <a:rPr lang="es-MX" sz="1600" i="1"/>
              <a:t>determinará las variables </a:t>
            </a:r>
            <a:r>
              <a:rPr lang="es-MX" sz="1600"/>
              <a:t>requeridas para definir el valor relacionado en el presente artículo, este valor se ajustará en el giro a los prestadores de servicios de salud dependiendo de la garantía de la oferta de servicios.</a:t>
            </a:r>
            <a:endParaRPr lang="es-CO" sz="1600"/>
          </a:p>
        </p:txBody>
      </p:sp>
    </p:spTree>
    <p:extLst>
      <p:ext uri="{BB962C8B-B14F-4D97-AF65-F5344CB8AC3E}">
        <p14:creationId xmlns:p14="http://schemas.microsoft.com/office/powerpoint/2010/main" val="318208516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A5A36E9E7E0084B94522B99CF37709C" ma:contentTypeVersion="1" ma:contentTypeDescription="Crear nuevo documento." ma:contentTypeScope="" ma:versionID="69d4c46916d5d2f3f0a436d804c1bbff">
  <xsd:schema xmlns:xsd="http://www.w3.org/2001/XMLSchema" xmlns:xs="http://www.w3.org/2001/XMLSchema" xmlns:p="http://schemas.microsoft.com/office/2006/metadata/properties" xmlns:ns2="5b63cd12-9a8a-4e54-be72-90651e442c90" targetNamespace="http://schemas.microsoft.com/office/2006/metadata/properties" ma:root="true" ma:fieldsID="cd923ebe7d0f3e1343b9ab0c8da9f6a3" ns2:_="">
    <xsd:import namespace="5b63cd12-9a8a-4e54-be72-90651e442c9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3cd12-9a8a-4e54-be72-90651e442c9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2745BF-A2D6-41C8-8D3E-F663C566AFC8}">
  <ds:schemaRefs>
    <ds:schemaRef ds:uri="90d57a90-5344-4235-9c60-be78132711f4"/>
    <ds:schemaRef ds:uri="b6e7e1b9-59de-44ea-ad6a-c3e29a7ee92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80A9864-D1B5-4E01-BFB9-05B53A55E8BE}">
  <ds:schemaRefs>
    <ds:schemaRef ds:uri="http://schemas.microsoft.com/sharepoint/v3/contenttype/forms"/>
  </ds:schemaRefs>
</ds:datastoreItem>
</file>

<file path=customXml/itemProps3.xml><?xml version="1.0" encoding="utf-8"?>
<ds:datastoreItem xmlns:ds="http://schemas.openxmlformats.org/officeDocument/2006/customXml" ds:itemID="{5ED7E498-52DD-4135-A77B-9D8C5048E8BC}"/>
</file>

<file path=docProps/app.xml><?xml version="1.0" encoding="utf-8"?>
<Properties xmlns="http://schemas.openxmlformats.org/officeDocument/2006/extended-properties" xmlns:vt="http://schemas.openxmlformats.org/officeDocument/2006/docPropsVTypes">
  <TotalTime>0</TotalTime>
  <Words>2268</Words>
  <Application>Microsoft Office PowerPoint</Application>
  <PresentationFormat>Panorámica</PresentationFormat>
  <Paragraphs>301</Paragraphs>
  <Slides>26</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Fira Sans Extra Condensed</vt:lpstr>
      <vt:lpstr>Fira Sans Extra Condensed Medium</vt:lpstr>
      <vt:lpstr>Roboto</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Jhon Heiver Florian Guzman</cp:lastModifiedBy>
  <cp:revision>3</cp:revision>
  <dcterms:created xsi:type="dcterms:W3CDTF">2020-10-11T00:37:01Z</dcterms:created>
  <dcterms:modified xsi:type="dcterms:W3CDTF">2023-10-04T22:53:59Z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0x0101005A5A36E9E7E0084B94522B99CF37709C</vt:lpwstr>
  </property>
  <property fmtid="{D5CDD505-2E9C-101B-9397-08002B2CF9AE}" pid="3" name="MediaServiceImageTags">
    <vt:lpwstr/>
  </property>
</Properties>
</file>